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2" r:id="rId6"/>
    <p:sldId id="314" r:id="rId7"/>
    <p:sldId id="268" r:id="rId8"/>
    <p:sldId id="274" r:id="rId9"/>
    <p:sldId id="275" r:id="rId10"/>
    <p:sldId id="276" r:id="rId11"/>
    <p:sldId id="277" r:id="rId12"/>
    <p:sldId id="278" r:id="rId13"/>
    <p:sldId id="286" r:id="rId14"/>
    <p:sldId id="287" r:id="rId15"/>
    <p:sldId id="288" r:id="rId16"/>
    <p:sldId id="291" r:id="rId17"/>
    <p:sldId id="293" r:id="rId18"/>
    <p:sldId id="299" r:id="rId19"/>
    <p:sldId id="307" r:id="rId20"/>
    <p:sldId id="313" r:id="rId21"/>
    <p:sldId id="315" r:id="rId22"/>
    <p:sldId id="316" r:id="rId23"/>
    <p:sldId id="317" r:id="rId24"/>
    <p:sldId id="318" r:id="rId25"/>
    <p:sldId id="261" r:id="rId26"/>
    <p:sldId id="265" r:id="rId27"/>
    <p:sldId id="266" r:id="rId28"/>
    <p:sldId id="263" r:id="rId29"/>
    <p:sldId id="264" r:id="rId30"/>
    <p:sldId id="267" r:id="rId31"/>
    <p:sldId id="319" r:id="rId32"/>
    <p:sldId id="2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4FE"/>
    <a:srgbClr val="4B1C6E"/>
    <a:srgbClr val="AE99FD"/>
    <a:srgbClr val="3B1F32"/>
    <a:srgbClr val="44283E"/>
    <a:srgbClr val="3F175D"/>
    <a:srgbClr val="8E1DFF"/>
    <a:srgbClr val="FBF7FF"/>
    <a:srgbClr val="5D2389"/>
    <a:srgbClr val="321B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40FBD-5EBE-44EC-A905-D3770C6405B2}" v="7" dt="2025-09-24T08:11:46.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imciver" userId="62b3147f-ed33-4b72-85ef-20604076a287" providerId="ADAL" clId="{1AE40FBD-5EBE-44EC-A905-D3770C6405B2}"/>
    <pc:docChg chg="custSel delSld modSld">
      <pc:chgData name="vikimciver" userId="62b3147f-ed33-4b72-85ef-20604076a287" providerId="ADAL" clId="{1AE40FBD-5EBE-44EC-A905-D3770C6405B2}" dt="2025-09-24T08:13:53.364" v="35" actId="20577"/>
      <pc:docMkLst>
        <pc:docMk/>
      </pc:docMkLst>
      <pc:sldChg chg="del">
        <pc:chgData name="vikimciver" userId="62b3147f-ed33-4b72-85ef-20604076a287" providerId="ADAL" clId="{1AE40FBD-5EBE-44EC-A905-D3770C6405B2}" dt="2025-09-24T08:10:09.368" v="0" actId="47"/>
        <pc:sldMkLst>
          <pc:docMk/>
          <pc:sldMk cId="3168096689" sldId="257"/>
        </pc:sldMkLst>
      </pc:sldChg>
      <pc:sldChg chg="del">
        <pc:chgData name="vikimciver" userId="62b3147f-ed33-4b72-85ef-20604076a287" providerId="ADAL" clId="{1AE40FBD-5EBE-44EC-A905-D3770C6405B2}" dt="2025-09-24T08:10:10.638" v="1" actId="47"/>
        <pc:sldMkLst>
          <pc:docMk/>
          <pc:sldMk cId="2882127878" sldId="258"/>
        </pc:sldMkLst>
      </pc:sldChg>
      <pc:sldChg chg="del">
        <pc:chgData name="vikimciver" userId="62b3147f-ed33-4b72-85ef-20604076a287" providerId="ADAL" clId="{1AE40FBD-5EBE-44EC-A905-D3770C6405B2}" dt="2025-09-24T08:10:11.717" v="2" actId="47"/>
        <pc:sldMkLst>
          <pc:docMk/>
          <pc:sldMk cId="1111151976" sldId="259"/>
        </pc:sldMkLst>
      </pc:sldChg>
      <pc:sldChg chg="addSp delSp modSp mod">
        <pc:chgData name="vikimciver" userId="62b3147f-ed33-4b72-85ef-20604076a287" providerId="ADAL" clId="{1AE40FBD-5EBE-44EC-A905-D3770C6405B2}" dt="2025-09-24T08:13:53.364" v="35" actId="20577"/>
        <pc:sldMkLst>
          <pc:docMk/>
          <pc:sldMk cId="56429641" sldId="260"/>
        </pc:sldMkLst>
        <pc:spChg chg="mod">
          <ac:chgData name="vikimciver" userId="62b3147f-ed33-4b72-85ef-20604076a287" providerId="ADAL" clId="{1AE40FBD-5EBE-44EC-A905-D3770C6405B2}" dt="2025-09-24T08:13:53.364" v="35" actId="20577"/>
          <ac:spMkLst>
            <pc:docMk/>
            <pc:sldMk cId="56429641" sldId="260"/>
            <ac:spMk id="7" creationId="{1D5C4F8B-1365-80A1-B118-42E0C395C450}"/>
          </ac:spMkLst>
        </pc:spChg>
        <pc:picChg chg="add mod">
          <ac:chgData name="vikimciver" userId="62b3147f-ed33-4b72-85ef-20604076a287" providerId="ADAL" clId="{1AE40FBD-5EBE-44EC-A905-D3770C6405B2}" dt="2025-09-24T08:11:10.499" v="8" actId="1076"/>
          <ac:picMkLst>
            <pc:docMk/>
            <pc:sldMk cId="56429641" sldId="260"/>
            <ac:picMk id="3" creationId="{1D8A8325-23FF-BE54-214B-17ADE22D83C2}"/>
          </ac:picMkLst>
        </pc:picChg>
        <pc:picChg chg="del">
          <ac:chgData name="vikimciver" userId="62b3147f-ed33-4b72-85ef-20604076a287" providerId="ADAL" clId="{1AE40FBD-5EBE-44EC-A905-D3770C6405B2}" dt="2025-09-24T08:11:06.759" v="7" actId="478"/>
          <ac:picMkLst>
            <pc:docMk/>
            <pc:sldMk cId="56429641" sldId="260"/>
            <ac:picMk id="6" creationId="{C81F751A-B9D9-97F4-8E81-412B36123B25}"/>
          </ac:picMkLst>
        </pc:picChg>
      </pc:sldChg>
      <pc:sldChg chg="modSp">
        <pc:chgData name="vikimciver" userId="62b3147f-ed33-4b72-85ef-20604076a287" providerId="ADAL" clId="{1AE40FBD-5EBE-44EC-A905-D3770C6405B2}" dt="2025-09-24T08:11:46.877" v="14" actId="20577"/>
        <pc:sldMkLst>
          <pc:docMk/>
          <pc:sldMk cId="1919593687" sldId="278"/>
        </pc:sldMkLst>
        <pc:spChg chg="mod">
          <ac:chgData name="vikimciver" userId="62b3147f-ed33-4b72-85ef-20604076a287" providerId="ADAL" clId="{1AE40FBD-5EBE-44EC-A905-D3770C6405B2}" dt="2025-09-24T08:11:46.877" v="14" actId="20577"/>
          <ac:spMkLst>
            <pc:docMk/>
            <pc:sldMk cId="1919593687" sldId="278"/>
            <ac:spMk id="8" creationId="{00000000-0000-0000-0000-000000000000}"/>
          </ac:spMkLst>
        </pc:spChg>
      </pc:sldChg>
      <pc:sldChg chg="modSp mod">
        <pc:chgData name="vikimciver" userId="62b3147f-ed33-4b72-85ef-20604076a287" providerId="ADAL" clId="{1AE40FBD-5EBE-44EC-A905-D3770C6405B2}" dt="2025-09-24T08:12:00.911" v="16" actId="20577"/>
        <pc:sldMkLst>
          <pc:docMk/>
          <pc:sldMk cId="1090155860" sldId="287"/>
        </pc:sldMkLst>
        <pc:spChg chg="mod">
          <ac:chgData name="vikimciver" userId="62b3147f-ed33-4b72-85ef-20604076a287" providerId="ADAL" clId="{1AE40FBD-5EBE-44EC-A905-D3770C6405B2}" dt="2025-09-24T08:12:00.911" v="16" actId="20577"/>
          <ac:spMkLst>
            <pc:docMk/>
            <pc:sldMk cId="1090155860" sldId="287"/>
            <ac:spMk id="6" creationId="{09B278CE-43C4-4C35-A015-5A94559DB015}"/>
          </ac:spMkLst>
        </pc:spChg>
      </pc:sldChg>
      <pc:sldChg chg="modSp mod">
        <pc:chgData name="vikimciver" userId="62b3147f-ed33-4b72-85ef-20604076a287" providerId="ADAL" clId="{1AE40FBD-5EBE-44EC-A905-D3770C6405B2}" dt="2025-09-24T08:13:29.448" v="20" actId="20577"/>
        <pc:sldMkLst>
          <pc:docMk/>
          <pc:sldMk cId="583145627" sldId="317"/>
        </pc:sldMkLst>
        <pc:spChg chg="mod">
          <ac:chgData name="vikimciver" userId="62b3147f-ed33-4b72-85ef-20604076a287" providerId="ADAL" clId="{1AE40FBD-5EBE-44EC-A905-D3770C6405B2}" dt="2025-09-24T08:13:29.448" v="20" actId="20577"/>
          <ac:spMkLst>
            <pc:docMk/>
            <pc:sldMk cId="583145627" sldId="317"/>
            <ac:spMk id="28" creationId="{F64AEC48-541D-45CF-5EDF-B424B241F01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5B750-D55E-4114-9467-4AEBB345FA12}" type="doc">
      <dgm:prSet loTypeId="urn:microsoft.com/office/officeart/2018/5/layout/IconLeafLabelList" loCatId="icon" qsTypeId="urn:microsoft.com/office/officeart/2005/8/quickstyle/simple4" qsCatId="simple" csTypeId="urn:microsoft.com/office/officeart/2005/8/colors/colorful1" csCatId="colorful" phldr="1"/>
      <dgm:spPr/>
      <dgm:t>
        <a:bodyPr/>
        <a:lstStyle/>
        <a:p>
          <a:endParaRPr lang="en-GB"/>
        </a:p>
      </dgm:t>
    </dgm:pt>
    <dgm:pt modelId="{D6EB5AB3-6861-42C2-9C3D-725A9FFE65A1}">
      <dgm:prSet phldrT="[Text]"/>
      <dgm:spPr/>
      <dgm:t>
        <a:bodyPr/>
        <a:lstStyle/>
        <a:p>
          <a:pPr>
            <a:lnSpc>
              <a:spcPct val="100000"/>
            </a:lnSpc>
            <a:defRPr cap="all"/>
          </a:pPr>
          <a:r>
            <a:rPr lang="en-GB" dirty="0"/>
            <a:t>Higher education</a:t>
          </a:r>
          <a:endParaRPr lang="en-GB" noProof="0" dirty="0"/>
        </a:p>
      </dgm:t>
    </dgm:pt>
    <dgm:pt modelId="{96BEFF7B-9E86-420F-98F0-A490FCC02507}" type="parTrans" cxnId="{79DF289B-813A-4188-9094-901D7589B083}">
      <dgm:prSet/>
      <dgm:spPr/>
      <dgm:t>
        <a:bodyPr/>
        <a:lstStyle/>
        <a:p>
          <a:endParaRPr lang="en-GB"/>
        </a:p>
      </dgm:t>
    </dgm:pt>
    <dgm:pt modelId="{6EBA6B0D-057A-409A-95C2-8E0F5D68886B}" type="sibTrans" cxnId="{79DF289B-813A-4188-9094-901D7589B083}">
      <dgm:prSet/>
      <dgm:spPr/>
      <dgm:t>
        <a:bodyPr/>
        <a:lstStyle/>
        <a:p>
          <a:endParaRPr lang="en-GB"/>
        </a:p>
      </dgm:t>
    </dgm:pt>
    <dgm:pt modelId="{91FECA44-96FD-4828-92EC-CEFB3630EECA}">
      <dgm:prSet phldrT="[Text]"/>
      <dgm:spPr/>
      <dgm:t>
        <a:bodyPr/>
        <a:lstStyle/>
        <a:p>
          <a:pPr>
            <a:lnSpc>
              <a:spcPct val="100000"/>
            </a:lnSpc>
            <a:defRPr cap="all"/>
          </a:pPr>
          <a:r>
            <a:rPr lang="en-GB" dirty="0"/>
            <a:t>Apprenticeships</a:t>
          </a:r>
        </a:p>
      </dgm:t>
    </dgm:pt>
    <dgm:pt modelId="{0A58372A-66E5-4281-82E8-A83DE9DA3F0A}" type="parTrans" cxnId="{3BC97B06-3049-4490-8930-A7285EB1EAED}">
      <dgm:prSet/>
      <dgm:spPr/>
      <dgm:t>
        <a:bodyPr/>
        <a:lstStyle/>
        <a:p>
          <a:endParaRPr lang="en-GB"/>
        </a:p>
      </dgm:t>
    </dgm:pt>
    <dgm:pt modelId="{4AAE0BFC-9CC6-4F73-B6FE-06EA2F2AE349}" type="sibTrans" cxnId="{3BC97B06-3049-4490-8930-A7285EB1EAED}">
      <dgm:prSet/>
      <dgm:spPr/>
      <dgm:t>
        <a:bodyPr/>
        <a:lstStyle/>
        <a:p>
          <a:endParaRPr lang="en-GB"/>
        </a:p>
      </dgm:t>
    </dgm:pt>
    <dgm:pt modelId="{7CDA7D70-7423-43BE-B04D-A0527E396E1D}">
      <dgm:prSet phldrT="[Text]"/>
      <dgm:spPr/>
      <dgm:t>
        <a:bodyPr/>
        <a:lstStyle/>
        <a:p>
          <a:pPr>
            <a:lnSpc>
              <a:spcPct val="100000"/>
            </a:lnSpc>
            <a:defRPr cap="all"/>
          </a:pPr>
          <a:r>
            <a:rPr lang="en-GB"/>
            <a:t>Studying abroad</a:t>
          </a:r>
        </a:p>
      </dgm:t>
    </dgm:pt>
    <dgm:pt modelId="{3B6764CE-0884-4DFE-B6FF-37329FBDC1B6}" type="parTrans" cxnId="{B04D4DAA-8C7F-400B-ACC4-1D5D58891DAA}">
      <dgm:prSet/>
      <dgm:spPr/>
      <dgm:t>
        <a:bodyPr/>
        <a:lstStyle/>
        <a:p>
          <a:endParaRPr lang="en-GB"/>
        </a:p>
      </dgm:t>
    </dgm:pt>
    <dgm:pt modelId="{5BCE30D9-03FC-4BB4-9F6C-5468D9D1D2AC}" type="sibTrans" cxnId="{B04D4DAA-8C7F-400B-ACC4-1D5D58891DAA}">
      <dgm:prSet/>
      <dgm:spPr/>
      <dgm:t>
        <a:bodyPr/>
        <a:lstStyle/>
        <a:p>
          <a:endParaRPr lang="en-GB"/>
        </a:p>
      </dgm:t>
    </dgm:pt>
    <dgm:pt modelId="{B52CBEBB-6F7A-4399-B0CD-B69663FEA157}">
      <dgm:prSet/>
      <dgm:spPr/>
      <dgm:t>
        <a:bodyPr/>
        <a:lstStyle/>
        <a:p>
          <a:pPr>
            <a:lnSpc>
              <a:spcPct val="100000"/>
            </a:lnSpc>
            <a:defRPr cap="all"/>
          </a:pPr>
          <a:r>
            <a:rPr lang="en-GB"/>
            <a:t>Gap year</a:t>
          </a:r>
        </a:p>
      </dgm:t>
    </dgm:pt>
    <dgm:pt modelId="{1423C269-B6AA-4469-9B18-CECE407521AA}" type="parTrans" cxnId="{0548A49C-CFC4-4D77-9B0B-9AC1CB06072C}">
      <dgm:prSet/>
      <dgm:spPr/>
      <dgm:t>
        <a:bodyPr/>
        <a:lstStyle/>
        <a:p>
          <a:endParaRPr lang="en-GB"/>
        </a:p>
      </dgm:t>
    </dgm:pt>
    <dgm:pt modelId="{947048E2-D6E0-4B7A-8215-C026B6085E53}" type="sibTrans" cxnId="{0548A49C-CFC4-4D77-9B0B-9AC1CB06072C}">
      <dgm:prSet/>
      <dgm:spPr/>
      <dgm:t>
        <a:bodyPr/>
        <a:lstStyle/>
        <a:p>
          <a:endParaRPr lang="en-GB"/>
        </a:p>
      </dgm:t>
    </dgm:pt>
    <dgm:pt modelId="{A5BA2B8B-5A4E-4C7E-B695-6432D82060E0}">
      <dgm:prSet/>
      <dgm:spPr/>
      <dgm:t>
        <a:bodyPr/>
        <a:lstStyle/>
        <a:p>
          <a:pPr>
            <a:lnSpc>
              <a:spcPct val="100000"/>
            </a:lnSpc>
            <a:defRPr cap="all"/>
          </a:pPr>
          <a:r>
            <a:rPr lang="en-GB"/>
            <a:t>Getting a job</a:t>
          </a:r>
        </a:p>
      </dgm:t>
    </dgm:pt>
    <dgm:pt modelId="{CD90B12D-F367-4B28-9000-5419EAC61B46}" type="parTrans" cxnId="{8AB85C90-A44F-4E9F-8BCF-C5F897D8E632}">
      <dgm:prSet/>
      <dgm:spPr/>
      <dgm:t>
        <a:bodyPr/>
        <a:lstStyle/>
        <a:p>
          <a:endParaRPr lang="en-GB"/>
        </a:p>
      </dgm:t>
    </dgm:pt>
    <dgm:pt modelId="{82FE9E00-1491-442D-8FAA-4C33F6ADBCFE}" type="sibTrans" cxnId="{8AB85C90-A44F-4E9F-8BCF-C5F897D8E632}">
      <dgm:prSet/>
      <dgm:spPr/>
      <dgm:t>
        <a:bodyPr/>
        <a:lstStyle/>
        <a:p>
          <a:endParaRPr lang="en-GB"/>
        </a:p>
      </dgm:t>
    </dgm:pt>
    <dgm:pt modelId="{FCF8012B-EB7A-464C-B8D9-19E42329FE36}" type="pres">
      <dgm:prSet presAssocID="{B675B750-D55E-4114-9467-4AEBB345FA12}" presName="root" presStyleCnt="0">
        <dgm:presLayoutVars>
          <dgm:dir/>
          <dgm:resizeHandles val="exact"/>
        </dgm:presLayoutVars>
      </dgm:prSet>
      <dgm:spPr/>
    </dgm:pt>
    <dgm:pt modelId="{4B832157-A5A9-4C61-A954-96B0E6906D30}" type="pres">
      <dgm:prSet presAssocID="{D6EB5AB3-6861-42C2-9C3D-725A9FFE65A1}" presName="compNode" presStyleCnt="0"/>
      <dgm:spPr/>
    </dgm:pt>
    <dgm:pt modelId="{147F0E0B-3389-4F1F-B6F3-CC8D315FD19C}" type="pres">
      <dgm:prSet presAssocID="{D6EB5AB3-6861-42C2-9C3D-725A9FFE65A1}" presName="iconBgRect" presStyleLbl="bgShp" presStyleIdx="0" presStyleCnt="5"/>
      <dgm:spPr>
        <a:prstGeom prst="round2DiagRect">
          <a:avLst>
            <a:gd name="adj1" fmla="val 29727"/>
            <a:gd name="adj2" fmla="val 0"/>
          </a:avLst>
        </a:prstGeom>
      </dgm:spPr>
    </dgm:pt>
    <dgm:pt modelId="{84CD5F33-D052-4F2A-B07F-E72982AD8215}" type="pres">
      <dgm:prSet presAssocID="{D6EB5AB3-6861-42C2-9C3D-725A9FFE65A1}"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aduation cap"/>
        </a:ext>
      </dgm:extLst>
    </dgm:pt>
    <dgm:pt modelId="{4A98969F-EC9F-4465-AE7C-F59B729B3CBD}" type="pres">
      <dgm:prSet presAssocID="{D6EB5AB3-6861-42C2-9C3D-725A9FFE65A1}" presName="spaceRect" presStyleCnt="0"/>
      <dgm:spPr/>
    </dgm:pt>
    <dgm:pt modelId="{A2C52252-5492-4D6A-8A72-0472BF3E030B}" type="pres">
      <dgm:prSet presAssocID="{D6EB5AB3-6861-42C2-9C3D-725A9FFE65A1}" presName="textRect" presStyleLbl="revTx" presStyleIdx="0" presStyleCnt="5">
        <dgm:presLayoutVars>
          <dgm:chMax val="1"/>
          <dgm:chPref val="1"/>
        </dgm:presLayoutVars>
      </dgm:prSet>
      <dgm:spPr/>
    </dgm:pt>
    <dgm:pt modelId="{C3E98D3E-5AFC-4311-A699-6C0D88AA8A41}" type="pres">
      <dgm:prSet presAssocID="{6EBA6B0D-057A-409A-95C2-8E0F5D68886B}" presName="sibTrans" presStyleCnt="0"/>
      <dgm:spPr/>
    </dgm:pt>
    <dgm:pt modelId="{7B7A0FC4-4766-48D3-B540-18438A9E16F3}" type="pres">
      <dgm:prSet presAssocID="{91FECA44-96FD-4828-92EC-CEFB3630EECA}" presName="compNode" presStyleCnt="0"/>
      <dgm:spPr/>
    </dgm:pt>
    <dgm:pt modelId="{F3D85CDB-6AD6-46B0-B8D7-B411D11E4636}" type="pres">
      <dgm:prSet presAssocID="{91FECA44-96FD-4828-92EC-CEFB3630EECA}" presName="iconBgRect" presStyleLbl="bgShp" presStyleIdx="1" presStyleCnt="5"/>
      <dgm:spPr>
        <a:prstGeom prst="round2DiagRect">
          <a:avLst>
            <a:gd name="adj1" fmla="val 29727"/>
            <a:gd name="adj2" fmla="val 0"/>
          </a:avLst>
        </a:prstGeom>
      </dgm:spPr>
    </dgm:pt>
    <dgm:pt modelId="{62AA9534-BC25-4B3F-B9BC-AA164445A2C5}" type="pres">
      <dgm:prSet presAssocID="{91FECA44-96FD-4828-92EC-CEFB3630EE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iefcase"/>
        </a:ext>
      </dgm:extLst>
    </dgm:pt>
    <dgm:pt modelId="{4B9BE623-9900-4A89-8075-0BBE75C54564}" type="pres">
      <dgm:prSet presAssocID="{91FECA44-96FD-4828-92EC-CEFB3630EECA}" presName="spaceRect" presStyleCnt="0"/>
      <dgm:spPr/>
    </dgm:pt>
    <dgm:pt modelId="{4D58AFDC-0778-4BDB-A08D-62A10077DD53}" type="pres">
      <dgm:prSet presAssocID="{91FECA44-96FD-4828-92EC-CEFB3630EECA}" presName="textRect" presStyleLbl="revTx" presStyleIdx="1" presStyleCnt="5">
        <dgm:presLayoutVars>
          <dgm:chMax val="1"/>
          <dgm:chPref val="1"/>
        </dgm:presLayoutVars>
      </dgm:prSet>
      <dgm:spPr/>
    </dgm:pt>
    <dgm:pt modelId="{3DDF44EA-1213-4EDC-8A61-41A6D7317813}" type="pres">
      <dgm:prSet presAssocID="{4AAE0BFC-9CC6-4F73-B6FE-06EA2F2AE349}" presName="sibTrans" presStyleCnt="0"/>
      <dgm:spPr/>
    </dgm:pt>
    <dgm:pt modelId="{A526893A-3186-4159-A613-23551D097152}" type="pres">
      <dgm:prSet presAssocID="{7CDA7D70-7423-43BE-B04D-A0527E396E1D}" presName="compNode" presStyleCnt="0"/>
      <dgm:spPr/>
    </dgm:pt>
    <dgm:pt modelId="{1FDC76F1-2A12-499B-A052-2BF375205DC8}" type="pres">
      <dgm:prSet presAssocID="{7CDA7D70-7423-43BE-B04D-A0527E396E1D}" presName="iconBgRect" presStyleLbl="bgShp" presStyleIdx="2" presStyleCnt="5"/>
      <dgm:spPr>
        <a:prstGeom prst="round2DiagRect">
          <a:avLst>
            <a:gd name="adj1" fmla="val 29727"/>
            <a:gd name="adj2" fmla="val 0"/>
          </a:avLst>
        </a:prstGeom>
      </dgm:spPr>
    </dgm:pt>
    <dgm:pt modelId="{14F966E3-79AD-4D79-A9F6-4C206CD81EF2}" type="pres">
      <dgm:prSet presAssocID="{7CDA7D70-7423-43BE-B04D-A0527E396E1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irplane"/>
        </a:ext>
      </dgm:extLst>
    </dgm:pt>
    <dgm:pt modelId="{57ADF148-5360-4D8B-8A7D-572367AECA81}" type="pres">
      <dgm:prSet presAssocID="{7CDA7D70-7423-43BE-B04D-A0527E396E1D}" presName="spaceRect" presStyleCnt="0"/>
      <dgm:spPr/>
    </dgm:pt>
    <dgm:pt modelId="{10236270-E10F-4009-89A6-1703EE4C6AB1}" type="pres">
      <dgm:prSet presAssocID="{7CDA7D70-7423-43BE-B04D-A0527E396E1D}" presName="textRect" presStyleLbl="revTx" presStyleIdx="2" presStyleCnt="5">
        <dgm:presLayoutVars>
          <dgm:chMax val="1"/>
          <dgm:chPref val="1"/>
        </dgm:presLayoutVars>
      </dgm:prSet>
      <dgm:spPr/>
    </dgm:pt>
    <dgm:pt modelId="{052A9626-317A-4512-9E65-E3578AEB11A4}" type="pres">
      <dgm:prSet presAssocID="{5BCE30D9-03FC-4BB4-9F6C-5468D9D1D2AC}" presName="sibTrans" presStyleCnt="0"/>
      <dgm:spPr/>
    </dgm:pt>
    <dgm:pt modelId="{0F911E95-73B7-4866-A8D9-91AC3444CC60}" type="pres">
      <dgm:prSet presAssocID="{B52CBEBB-6F7A-4399-B0CD-B69663FEA157}" presName="compNode" presStyleCnt="0"/>
      <dgm:spPr/>
    </dgm:pt>
    <dgm:pt modelId="{85F07643-39BA-442D-AA96-CE8150BC8E35}" type="pres">
      <dgm:prSet presAssocID="{B52CBEBB-6F7A-4399-B0CD-B69663FEA157}" presName="iconBgRect" presStyleLbl="bgShp" presStyleIdx="3" presStyleCnt="5"/>
      <dgm:spPr>
        <a:prstGeom prst="round2DiagRect">
          <a:avLst>
            <a:gd name="adj1" fmla="val 29727"/>
            <a:gd name="adj2" fmla="val 0"/>
          </a:avLst>
        </a:prstGeom>
      </dgm:spPr>
    </dgm:pt>
    <dgm:pt modelId="{D7071DA3-9DF3-44F3-91BC-1B157B696D45}" type="pres">
      <dgm:prSet presAssocID="{B52CBEBB-6F7A-4399-B0CD-B69663FEA1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untain scene"/>
        </a:ext>
      </dgm:extLst>
    </dgm:pt>
    <dgm:pt modelId="{C7C437B4-E165-40DD-A937-73DDF85C6473}" type="pres">
      <dgm:prSet presAssocID="{B52CBEBB-6F7A-4399-B0CD-B69663FEA157}" presName="spaceRect" presStyleCnt="0"/>
      <dgm:spPr/>
    </dgm:pt>
    <dgm:pt modelId="{114FC8B5-2BDE-4F8A-AED2-B2C221876442}" type="pres">
      <dgm:prSet presAssocID="{B52CBEBB-6F7A-4399-B0CD-B69663FEA157}" presName="textRect" presStyleLbl="revTx" presStyleIdx="3" presStyleCnt="5">
        <dgm:presLayoutVars>
          <dgm:chMax val="1"/>
          <dgm:chPref val="1"/>
        </dgm:presLayoutVars>
      </dgm:prSet>
      <dgm:spPr/>
    </dgm:pt>
    <dgm:pt modelId="{6BFBC277-CBCF-4E50-BD0C-D115E0D10135}" type="pres">
      <dgm:prSet presAssocID="{947048E2-D6E0-4B7A-8215-C026B6085E53}" presName="sibTrans" presStyleCnt="0"/>
      <dgm:spPr/>
    </dgm:pt>
    <dgm:pt modelId="{24703F72-EC02-473A-B057-FF67806B8386}" type="pres">
      <dgm:prSet presAssocID="{A5BA2B8B-5A4E-4C7E-B695-6432D82060E0}" presName="compNode" presStyleCnt="0"/>
      <dgm:spPr/>
    </dgm:pt>
    <dgm:pt modelId="{917E4EEE-F4B1-47A3-8845-BAE3FA8736FD}" type="pres">
      <dgm:prSet presAssocID="{A5BA2B8B-5A4E-4C7E-B695-6432D82060E0}" presName="iconBgRect" presStyleLbl="bgShp" presStyleIdx="4" presStyleCnt="5"/>
      <dgm:spPr>
        <a:prstGeom prst="round2DiagRect">
          <a:avLst>
            <a:gd name="adj1" fmla="val 29727"/>
            <a:gd name="adj2" fmla="val 0"/>
          </a:avLst>
        </a:prstGeom>
      </dgm:spPr>
    </dgm:pt>
    <dgm:pt modelId="{5DCC0D43-A32E-4D3C-ABFA-87375245EF6D}" type="pres">
      <dgm:prSet presAssocID="{A5BA2B8B-5A4E-4C7E-B695-6432D82060E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oney"/>
        </a:ext>
      </dgm:extLst>
    </dgm:pt>
    <dgm:pt modelId="{960E89E8-C115-4B2F-B3F2-7D7245B39F83}" type="pres">
      <dgm:prSet presAssocID="{A5BA2B8B-5A4E-4C7E-B695-6432D82060E0}" presName="spaceRect" presStyleCnt="0"/>
      <dgm:spPr/>
    </dgm:pt>
    <dgm:pt modelId="{D655ECA1-80E0-4BA0-AEE3-1825E4F54959}" type="pres">
      <dgm:prSet presAssocID="{A5BA2B8B-5A4E-4C7E-B695-6432D82060E0}" presName="textRect" presStyleLbl="revTx" presStyleIdx="4" presStyleCnt="5">
        <dgm:presLayoutVars>
          <dgm:chMax val="1"/>
          <dgm:chPref val="1"/>
        </dgm:presLayoutVars>
      </dgm:prSet>
      <dgm:spPr/>
    </dgm:pt>
  </dgm:ptLst>
  <dgm:cxnLst>
    <dgm:cxn modelId="{3BC97B06-3049-4490-8930-A7285EB1EAED}" srcId="{B675B750-D55E-4114-9467-4AEBB345FA12}" destId="{91FECA44-96FD-4828-92EC-CEFB3630EECA}" srcOrd="1" destOrd="0" parTransId="{0A58372A-66E5-4281-82E8-A83DE9DA3F0A}" sibTransId="{4AAE0BFC-9CC6-4F73-B6FE-06EA2F2AE349}"/>
    <dgm:cxn modelId="{A436D02F-CF13-4B6C-A8D0-90D5FBE75C48}" type="presOf" srcId="{91FECA44-96FD-4828-92EC-CEFB3630EECA}" destId="{4D58AFDC-0778-4BDB-A08D-62A10077DD53}" srcOrd="0" destOrd="0" presId="urn:microsoft.com/office/officeart/2018/5/layout/IconLeafLabelList"/>
    <dgm:cxn modelId="{EAFA9F43-2ECD-43A9-BF04-5362DA7563F3}" type="presOf" srcId="{B52CBEBB-6F7A-4399-B0CD-B69663FEA157}" destId="{114FC8B5-2BDE-4F8A-AED2-B2C221876442}" srcOrd="0" destOrd="0" presId="urn:microsoft.com/office/officeart/2018/5/layout/IconLeafLabelList"/>
    <dgm:cxn modelId="{CD5A2789-D44C-40F4-9F8C-939AD44FC01B}" type="presOf" srcId="{B675B750-D55E-4114-9467-4AEBB345FA12}" destId="{FCF8012B-EB7A-464C-B8D9-19E42329FE36}" srcOrd="0" destOrd="0" presId="urn:microsoft.com/office/officeart/2018/5/layout/IconLeafLabelList"/>
    <dgm:cxn modelId="{8AB85C90-A44F-4E9F-8BCF-C5F897D8E632}" srcId="{B675B750-D55E-4114-9467-4AEBB345FA12}" destId="{A5BA2B8B-5A4E-4C7E-B695-6432D82060E0}" srcOrd="4" destOrd="0" parTransId="{CD90B12D-F367-4B28-9000-5419EAC61B46}" sibTransId="{82FE9E00-1491-442D-8FAA-4C33F6ADBCFE}"/>
    <dgm:cxn modelId="{C7A0F097-5F15-484C-823E-609336514EE3}" type="presOf" srcId="{A5BA2B8B-5A4E-4C7E-B695-6432D82060E0}" destId="{D655ECA1-80E0-4BA0-AEE3-1825E4F54959}" srcOrd="0" destOrd="0" presId="urn:microsoft.com/office/officeart/2018/5/layout/IconLeafLabelList"/>
    <dgm:cxn modelId="{6D5D109B-A37F-4E10-9232-A19FF0661393}" type="presOf" srcId="{D6EB5AB3-6861-42C2-9C3D-725A9FFE65A1}" destId="{A2C52252-5492-4D6A-8A72-0472BF3E030B}" srcOrd="0" destOrd="0" presId="urn:microsoft.com/office/officeart/2018/5/layout/IconLeafLabelList"/>
    <dgm:cxn modelId="{79DF289B-813A-4188-9094-901D7589B083}" srcId="{B675B750-D55E-4114-9467-4AEBB345FA12}" destId="{D6EB5AB3-6861-42C2-9C3D-725A9FFE65A1}" srcOrd="0" destOrd="0" parTransId="{96BEFF7B-9E86-420F-98F0-A490FCC02507}" sibTransId="{6EBA6B0D-057A-409A-95C2-8E0F5D68886B}"/>
    <dgm:cxn modelId="{0548A49C-CFC4-4D77-9B0B-9AC1CB06072C}" srcId="{B675B750-D55E-4114-9467-4AEBB345FA12}" destId="{B52CBEBB-6F7A-4399-B0CD-B69663FEA157}" srcOrd="3" destOrd="0" parTransId="{1423C269-B6AA-4469-9B18-CECE407521AA}" sibTransId="{947048E2-D6E0-4B7A-8215-C026B6085E53}"/>
    <dgm:cxn modelId="{B04D4DAA-8C7F-400B-ACC4-1D5D58891DAA}" srcId="{B675B750-D55E-4114-9467-4AEBB345FA12}" destId="{7CDA7D70-7423-43BE-B04D-A0527E396E1D}" srcOrd="2" destOrd="0" parTransId="{3B6764CE-0884-4DFE-B6FF-37329FBDC1B6}" sibTransId="{5BCE30D9-03FC-4BB4-9F6C-5468D9D1D2AC}"/>
    <dgm:cxn modelId="{6A8B64C8-557F-4A65-9AD9-E5FDD17977C5}" type="presOf" srcId="{7CDA7D70-7423-43BE-B04D-A0527E396E1D}" destId="{10236270-E10F-4009-89A6-1703EE4C6AB1}" srcOrd="0" destOrd="0" presId="urn:microsoft.com/office/officeart/2018/5/layout/IconLeafLabelList"/>
    <dgm:cxn modelId="{52C1D3F0-AAFD-48C2-ADEF-D5F02C52402F}" type="presParOf" srcId="{FCF8012B-EB7A-464C-B8D9-19E42329FE36}" destId="{4B832157-A5A9-4C61-A954-96B0E6906D30}" srcOrd="0" destOrd="0" presId="urn:microsoft.com/office/officeart/2018/5/layout/IconLeafLabelList"/>
    <dgm:cxn modelId="{3BD070C0-8D97-47FD-AFDA-844FDCE163E8}" type="presParOf" srcId="{4B832157-A5A9-4C61-A954-96B0E6906D30}" destId="{147F0E0B-3389-4F1F-B6F3-CC8D315FD19C}" srcOrd="0" destOrd="0" presId="urn:microsoft.com/office/officeart/2018/5/layout/IconLeafLabelList"/>
    <dgm:cxn modelId="{24A9B88C-F4DC-4F81-8D6A-75ACCC19B9E3}" type="presParOf" srcId="{4B832157-A5A9-4C61-A954-96B0E6906D30}" destId="{84CD5F33-D052-4F2A-B07F-E72982AD8215}" srcOrd="1" destOrd="0" presId="urn:microsoft.com/office/officeart/2018/5/layout/IconLeafLabelList"/>
    <dgm:cxn modelId="{81926D04-F8BB-488D-9BEB-DD218C15A063}" type="presParOf" srcId="{4B832157-A5A9-4C61-A954-96B0E6906D30}" destId="{4A98969F-EC9F-4465-AE7C-F59B729B3CBD}" srcOrd="2" destOrd="0" presId="urn:microsoft.com/office/officeart/2018/5/layout/IconLeafLabelList"/>
    <dgm:cxn modelId="{735002E8-B207-48A1-9710-83AB9B9F9004}" type="presParOf" srcId="{4B832157-A5A9-4C61-A954-96B0E6906D30}" destId="{A2C52252-5492-4D6A-8A72-0472BF3E030B}" srcOrd="3" destOrd="0" presId="urn:microsoft.com/office/officeart/2018/5/layout/IconLeafLabelList"/>
    <dgm:cxn modelId="{E6AA0343-36DD-4129-A09A-4F6E56FDEC69}" type="presParOf" srcId="{FCF8012B-EB7A-464C-B8D9-19E42329FE36}" destId="{C3E98D3E-5AFC-4311-A699-6C0D88AA8A41}" srcOrd="1" destOrd="0" presId="urn:microsoft.com/office/officeart/2018/5/layout/IconLeafLabelList"/>
    <dgm:cxn modelId="{70645306-079E-42A6-BC33-D465E4333CF7}" type="presParOf" srcId="{FCF8012B-EB7A-464C-B8D9-19E42329FE36}" destId="{7B7A0FC4-4766-48D3-B540-18438A9E16F3}" srcOrd="2" destOrd="0" presId="urn:microsoft.com/office/officeart/2018/5/layout/IconLeafLabelList"/>
    <dgm:cxn modelId="{3E9422ED-C439-4039-8950-426174D02CDA}" type="presParOf" srcId="{7B7A0FC4-4766-48D3-B540-18438A9E16F3}" destId="{F3D85CDB-6AD6-46B0-B8D7-B411D11E4636}" srcOrd="0" destOrd="0" presId="urn:microsoft.com/office/officeart/2018/5/layout/IconLeafLabelList"/>
    <dgm:cxn modelId="{E0781F52-3C75-456C-AC9C-685F8DF6D07C}" type="presParOf" srcId="{7B7A0FC4-4766-48D3-B540-18438A9E16F3}" destId="{62AA9534-BC25-4B3F-B9BC-AA164445A2C5}" srcOrd="1" destOrd="0" presId="urn:microsoft.com/office/officeart/2018/5/layout/IconLeafLabelList"/>
    <dgm:cxn modelId="{BA6162A7-F450-43F2-ABC5-CCC720088191}" type="presParOf" srcId="{7B7A0FC4-4766-48D3-B540-18438A9E16F3}" destId="{4B9BE623-9900-4A89-8075-0BBE75C54564}" srcOrd="2" destOrd="0" presId="urn:microsoft.com/office/officeart/2018/5/layout/IconLeafLabelList"/>
    <dgm:cxn modelId="{5920DB4E-2E4E-45C5-8D52-E01DF8AEF655}" type="presParOf" srcId="{7B7A0FC4-4766-48D3-B540-18438A9E16F3}" destId="{4D58AFDC-0778-4BDB-A08D-62A10077DD53}" srcOrd="3" destOrd="0" presId="urn:microsoft.com/office/officeart/2018/5/layout/IconLeafLabelList"/>
    <dgm:cxn modelId="{D4AFCF8F-8F96-479E-A8B2-7A9736DF10F6}" type="presParOf" srcId="{FCF8012B-EB7A-464C-B8D9-19E42329FE36}" destId="{3DDF44EA-1213-4EDC-8A61-41A6D7317813}" srcOrd="3" destOrd="0" presId="urn:microsoft.com/office/officeart/2018/5/layout/IconLeafLabelList"/>
    <dgm:cxn modelId="{37E4B175-26C5-4D0D-8913-B8A8E8C1A7FF}" type="presParOf" srcId="{FCF8012B-EB7A-464C-B8D9-19E42329FE36}" destId="{A526893A-3186-4159-A613-23551D097152}" srcOrd="4" destOrd="0" presId="urn:microsoft.com/office/officeart/2018/5/layout/IconLeafLabelList"/>
    <dgm:cxn modelId="{54367B05-7D14-477D-BC5E-EAB5657F9FC1}" type="presParOf" srcId="{A526893A-3186-4159-A613-23551D097152}" destId="{1FDC76F1-2A12-499B-A052-2BF375205DC8}" srcOrd="0" destOrd="0" presId="urn:microsoft.com/office/officeart/2018/5/layout/IconLeafLabelList"/>
    <dgm:cxn modelId="{A8C9AEBA-AD8E-41E8-B10F-64873F4D1E40}" type="presParOf" srcId="{A526893A-3186-4159-A613-23551D097152}" destId="{14F966E3-79AD-4D79-A9F6-4C206CD81EF2}" srcOrd="1" destOrd="0" presId="urn:microsoft.com/office/officeart/2018/5/layout/IconLeafLabelList"/>
    <dgm:cxn modelId="{CFB7EEA4-D7C5-4801-913E-77EC6093894F}" type="presParOf" srcId="{A526893A-3186-4159-A613-23551D097152}" destId="{57ADF148-5360-4D8B-8A7D-572367AECA81}" srcOrd="2" destOrd="0" presId="urn:microsoft.com/office/officeart/2018/5/layout/IconLeafLabelList"/>
    <dgm:cxn modelId="{29BDAD21-0718-4FF0-8FF4-AAA89D47795A}" type="presParOf" srcId="{A526893A-3186-4159-A613-23551D097152}" destId="{10236270-E10F-4009-89A6-1703EE4C6AB1}" srcOrd="3" destOrd="0" presId="urn:microsoft.com/office/officeart/2018/5/layout/IconLeafLabelList"/>
    <dgm:cxn modelId="{4E082E8C-1015-4539-9F99-C89C807108B0}" type="presParOf" srcId="{FCF8012B-EB7A-464C-B8D9-19E42329FE36}" destId="{052A9626-317A-4512-9E65-E3578AEB11A4}" srcOrd="5" destOrd="0" presId="urn:microsoft.com/office/officeart/2018/5/layout/IconLeafLabelList"/>
    <dgm:cxn modelId="{4DBD584F-FB8B-44FC-874B-6418E04620F2}" type="presParOf" srcId="{FCF8012B-EB7A-464C-B8D9-19E42329FE36}" destId="{0F911E95-73B7-4866-A8D9-91AC3444CC60}" srcOrd="6" destOrd="0" presId="urn:microsoft.com/office/officeart/2018/5/layout/IconLeafLabelList"/>
    <dgm:cxn modelId="{202EB6F4-35E7-40FC-9DC8-D100B3341344}" type="presParOf" srcId="{0F911E95-73B7-4866-A8D9-91AC3444CC60}" destId="{85F07643-39BA-442D-AA96-CE8150BC8E35}" srcOrd="0" destOrd="0" presId="urn:microsoft.com/office/officeart/2018/5/layout/IconLeafLabelList"/>
    <dgm:cxn modelId="{7977B5EC-A143-435C-99BD-2E1C29CA3BD8}" type="presParOf" srcId="{0F911E95-73B7-4866-A8D9-91AC3444CC60}" destId="{D7071DA3-9DF3-44F3-91BC-1B157B696D45}" srcOrd="1" destOrd="0" presId="urn:microsoft.com/office/officeart/2018/5/layout/IconLeafLabelList"/>
    <dgm:cxn modelId="{1F2BE99E-13C5-4009-BEF8-51CCE33108A7}" type="presParOf" srcId="{0F911E95-73B7-4866-A8D9-91AC3444CC60}" destId="{C7C437B4-E165-40DD-A937-73DDF85C6473}" srcOrd="2" destOrd="0" presId="urn:microsoft.com/office/officeart/2018/5/layout/IconLeafLabelList"/>
    <dgm:cxn modelId="{2CCA380C-FD44-4934-972E-66C876F36AD9}" type="presParOf" srcId="{0F911E95-73B7-4866-A8D9-91AC3444CC60}" destId="{114FC8B5-2BDE-4F8A-AED2-B2C221876442}" srcOrd="3" destOrd="0" presId="urn:microsoft.com/office/officeart/2018/5/layout/IconLeafLabelList"/>
    <dgm:cxn modelId="{ACF5818A-AE28-4398-909F-6AEDD59B6D28}" type="presParOf" srcId="{FCF8012B-EB7A-464C-B8D9-19E42329FE36}" destId="{6BFBC277-CBCF-4E50-BD0C-D115E0D10135}" srcOrd="7" destOrd="0" presId="urn:microsoft.com/office/officeart/2018/5/layout/IconLeafLabelList"/>
    <dgm:cxn modelId="{5BC847F2-AF09-4DA8-8025-A3737C05930A}" type="presParOf" srcId="{FCF8012B-EB7A-464C-B8D9-19E42329FE36}" destId="{24703F72-EC02-473A-B057-FF67806B8386}" srcOrd="8" destOrd="0" presId="urn:microsoft.com/office/officeart/2018/5/layout/IconLeafLabelList"/>
    <dgm:cxn modelId="{94DA0D09-58E5-47CC-9DF1-1018D12561C3}" type="presParOf" srcId="{24703F72-EC02-473A-B057-FF67806B8386}" destId="{917E4EEE-F4B1-47A3-8845-BAE3FA8736FD}" srcOrd="0" destOrd="0" presId="urn:microsoft.com/office/officeart/2018/5/layout/IconLeafLabelList"/>
    <dgm:cxn modelId="{F34369D3-D659-4A80-B790-FBD06B2CA3A1}" type="presParOf" srcId="{24703F72-EC02-473A-B057-FF67806B8386}" destId="{5DCC0D43-A32E-4D3C-ABFA-87375245EF6D}" srcOrd="1" destOrd="0" presId="urn:microsoft.com/office/officeart/2018/5/layout/IconLeafLabelList"/>
    <dgm:cxn modelId="{023E1FC4-793F-49D8-B3E6-CD3E2E7CC826}" type="presParOf" srcId="{24703F72-EC02-473A-B057-FF67806B8386}" destId="{960E89E8-C115-4B2F-B3F2-7D7245B39F83}" srcOrd="2" destOrd="0" presId="urn:microsoft.com/office/officeart/2018/5/layout/IconLeafLabelList"/>
    <dgm:cxn modelId="{8518C3DA-74D0-4630-830E-6ED6586275A1}" type="presParOf" srcId="{24703F72-EC02-473A-B057-FF67806B8386}" destId="{D655ECA1-80E0-4BA0-AEE3-1825E4F5495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B2A59-15FB-4D2F-AA7B-0B7C697EB3D5}"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7FBEA0E9-6EC2-49B3-9D5C-5479EB752256}">
      <dgm:prSet custT="1"/>
      <dgm:spPr/>
      <dgm:t>
        <a:bodyPr/>
        <a:lstStyle/>
        <a:p>
          <a:pPr>
            <a:lnSpc>
              <a:spcPct val="100000"/>
            </a:lnSpc>
            <a:defRPr cap="all"/>
          </a:pP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Start your application </a:t>
          </a: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from May</a:t>
          </a:r>
          <a:endParaRPr lang="en-US" sz="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gm:t>
    </dgm:pt>
    <dgm:pt modelId="{92D37E56-AB63-429F-BF2C-65E9B22CCC78}" type="parTrans" cxnId="{CAD46A79-89C6-42A6-B64E-36B07E0C07F9}">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F5B5DE20-3F05-4B73-A148-DC148F1A89D7}" type="sibTrans" cxnId="{CAD46A79-89C6-42A6-B64E-36B07E0C07F9}">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C1CB288B-CCD8-4E98-AB5D-FF3B62B7FF68}">
      <dgm:prSet custT="1"/>
      <dgm:spPr/>
      <dgm:t>
        <a:bodyPr/>
        <a:lstStyle/>
        <a:p>
          <a:pPr>
            <a:lnSpc>
              <a:spcPct val="100000"/>
            </a:lnSpc>
            <a:defRPr cap="all"/>
          </a:pP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Universities and colleges </a:t>
          </a: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can’t see </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your other choices when you apply.</a:t>
          </a:r>
          <a:endParaRPr lang="en-US" sz="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gm:t>
    </dgm:pt>
    <dgm:pt modelId="{65E95559-3865-426B-B489-A00057BF6D3A}" type="parTrans" cxnId="{DA686835-8E54-47C3-8B89-F0FDDC64B113}">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F052F75A-BDBF-488C-A4CE-B9DB1509DB19}" type="sibTrans" cxnId="{DA686835-8E54-47C3-8B89-F0FDDC64B113}">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CC5B31B8-0775-4B34-AE43-04C6EAD3DE81}">
      <dgm:prSet custT="1"/>
      <dgm:spPr/>
      <dgm:t>
        <a:bodyPr/>
        <a:lstStyle/>
        <a:p>
          <a:pPr>
            <a:lnSpc>
              <a:spcPct val="100000"/>
            </a:lnSpc>
            <a:defRPr cap="all"/>
          </a:pP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Apply by the </a:t>
          </a: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equal consideration date</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t>
          </a:r>
          <a:endParaRPr lang="en-US" sz="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gm:t>
    </dgm:pt>
    <dgm:pt modelId="{C30CA416-D31C-4219-B3DA-47E9FBB42917}" type="parTrans" cxnId="{4FC8D0D0-690F-4819-BC7E-10E958AA62E9}">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1DBEB920-4A1E-4956-8889-F5EAA2C19DA4}" type="sibTrans" cxnId="{4FC8D0D0-690F-4819-BC7E-10E958AA62E9}">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38965546-9269-4E4E-9EA4-82352B57533D}">
      <dgm:prSet custT="1"/>
      <dgm:spPr/>
      <dgm:t>
        <a:bodyPr/>
        <a:lstStyle/>
        <a:p>
          <a:pPr>
            <a:lnSpc>
              <a:spcPct val="100000"/>
            </a:lnSpc>
            <a:defRPr cap="all"/>
          </a:pP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Five choices</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 unless applying to study medicine, veterinary, medicine/science, dentistry – then it’s </a:t>
          </a: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four choices</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t>
          </a:r>
          <a:endParaRPr lang="en-US" sz="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gm:t>
    </dgm:pt>
    <dgm:pt modelId="{247A938A-61F9-4621-BED3-190123930EB1}" type="parTrans" cxnId="{32562D5B-8ADE-4A96-9515-789DA7CCAD5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C28C66DE-84F7-4494-9E2A-B2513A864C16}" type="sibTrans" cxnId="{32562D5B-8ADE-4A96-9515-789DA7CCAD5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6B027420-D720-4E3D-8FAF-1F58B0134AC8}">
      <dgm:prSet custT="1"/>
      <dgm:spPr/>
      <dgm:t>
        <a:bodyPr/>
        <a:lstStyle/>
        <a:p>
          <a:pPr>
            <a:lnSpc>
              <a:spcPct val="100000"/>
            </a:lnSpc>
            <a:defRPr cap="all"/>
          </a:pP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You </a:t>
          </a: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can’t apply to both </a:t>
          </a:r>
          <a:r>
            <a:rPr lang="en-GB" sz="1200" b="0" cap="none" dirty="0">
              <a:solidFill>
                <a:schemeClr val="bg2"/>
              </a:solidFill>
              <a:latin typeface="Arial" panose="020B0604020202020204" pitchFamily="34" charset="0"/>
              <a:ea typeface="Roboto Light" panose="02000000000000000000" pitchFamily="2" charset="0"/>
              <a:cs typeface="Arial" panose="020B0604020202020204" pitchFamily="34" charset="0"/>
            </a:rPr>
            <a:t>O</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xford and Cambridge.</a:t>
          </a:r>
          <a:endParaRPr lang="en-US" sz="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gm:t>
    </dgm:pt>
    <dgm:pt modelId="{5FAD3511-70E8-426A-85AA-910277DA686A}" type="parTrans" cxnId="{BAAFCFCE-F09B-4C03-A2F1-0D84D78128A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34D0DFBF-FEF2-4AE6-AB68-9A18F574C697}" type="sibTrans" cxnId="{BAAFCFCE-F09B-4C03-A2F1-0D84D78128A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F133E8A3-8D96-4E13-94FD-6F8144E47A38}">
      <dgm:prSet custT="1"/>
      <dgm:spPr/>
      <dgm:t>
        <a:bodyPr/>
        <a:lstStyle/>
        <a:p>
          <a:pPr>
            <a:lnSpc>
              <a:spcPct val="100000"/>
            </a:lnSpc>
            <a:defRPr cap="all"/>
          </a:pP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Applying </a:t>
          </a:r>
          <a:r>
            <a:rPr lang="en-GB" sz="1200" b="0" cap="none" dirty="0">
              <a:solidFill>
                <a:schemeClr val="bg2"/>
              </a:solidFill>
              <a:latin typeface="Arial" panose="020B0604020202020204" pitchFamily="34" charset="0"/>
              <a:ea typeface="Roboto Light" panose="02000000000000000000" pitchFamily="2" charset="0"/>
              <a:cs typeface="Arial" panose="020B0604020202020204" pitchFamily="34" charset="0"/>
            </a:rPr>
            <a:t>costs</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 </a:t>
          </a:r>
          <a:r>
            <a:rPr lang="en-GB" sz="1200" b="1" cap="none" dirty="0">
              <a:solidFill>
                <a:schemeClr val="bg2"/>
              </a:solidFill>
              <a:latin typeface="Arial" panose="020B0604020202020204" pitchFamily="34" charset="0"/>
              <a:ea typeface="Roboto Light" panose="02000000000000000000" pitchFamily="2" charset="0"/>
              <a:cs typeface="Arial" panose="020B0604020202020204" pitchFamily="34" charset="0"/>
            </a:rPr>
            <a:t>£28.95</a:t>
          </a:r>
          <a:r>
            <a:rPr lang="en-GB" sz="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 </a:t>
          </a:r>
          <a:endParaRPr lang="en-US" sz="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gm:t>
    </dgm:pt>
    <dgm:pt modelId="{74E54EEA-C1A1-445C-ABE8-94C19F08CC67}" type="parTrans" cxnId="{7B422712-C5E6-4777-A293-73A80576B92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BB30CAEA-5D24-433B-BE32-A6152CA9D0CF}" type="sibTrans" cxnId="{7B422712-C5E6-4777-A293-73A80576B92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018423FE-D901-48AD-B8B1-22556AA2B2C9}" type="pres">
      <dgm:prSet presAssocID="{2EBB2A59-15FB-4D2F-AA7B-0B7C697EB3D5}" presName="root" presStyleCnt="0">
        <dgm:presLayoutVars>
          <dgm:dir/>
          <dgm:resizeHandles val="exact"/>
        </dgm:presLayoutVars>
      </dgm:prSet>
      <dgm:spPr/>
    </dgm:pt>
    <dgm:pt modelId="{1884E64A-5A0A-4430-BCCD-05C681639E10}" type="pres">
      <dgm:prSet presAssocID="{7FBEA0E9-6EC2-49B3-9D5C-5479EB752256}" presName="compNode" presStyleCnt="0"/>
      <dgm:spPr/>
    </dgm:pt>
    <dgm:pt modelId="{83ED06A9-7338-462B-B047-9FCAD7444B86}" type="pres">
      <dgm:prSet presAssocID="{7FBEA0E9-6EC2-49B3-9D5C-5479EB752256}" presName="iconBgRect" presStyleLbl="bgShp" presStyleIdx="0" presStyleCnt="6"/>
      <dgm:spPr/>
    </dgm:pt>
    <dgm:pt modelId="{7686AF98-CEB4-4B40-9A10-672DBF01BA87}" type="pres">
      <dgm:prSet presAssocID="{7FBEA0E9-6EC2-49B3-9D5C-5479EB752256}"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F06C3E97-A032-419F-9C12-020B7C39A12C}" type="pres">
      <dgm:prSet presAssocID="{7FBEA0E9-6EC2-49B3-9D5C-5479EB752256}" presName="spaceRect" presStyleCnt="0"/>
      <dgm:spPr/>
    </dgm:pt>
    <dgm:pt modelId="{9557D0D7-66D6-41ED-92D3-998E281C192B}" type="pres">
      <dgm:prSet presAssocID="{7FBEA0E9-6EC2-49B3-9D5C-5479EB752256}" presName="textRect" presStyleLbl="revTx" presStyleIdx="0" presStyleCnt="6">
        <dgm:presLayoutVars>
          <dgm:chMax val="1"/>
          <dgm:chPref val="1"/>
        </dgm:presLayoutVars>
      </dgm:prSet>
      <dgm:spPr/>
    </dgm:pt>
    <dgm:pt modelId="{FACA37F7-14EA-4D06-82DB-3DFA4F5572D5}" type="pres">
      <dgm:prSet presAssocID="{F5B5DE20-3F05-4B73-A148-DC148F1A89D7}" presName="sibTrans" presStyleCnt="0"/>
      <dgm:spPr/>
    </dgm:pt>
    <dgm:pt modelId="{30D50D63-9584-46DB-9A59-AB6665D7247A}" type="pres">
      <dgm:prSet presAssocID="{C1CB288B-CCD8-4E98-AB5D-FF3B62B7FF68}" presName="compNode" presStyleCnt="0"/>
      <dgm:spPr/>
    </dgm:pt>
    <dgm:pt modelId="{BCA4B69A-2DF3-4AC8-BB19-2B3390F9B89A}" type="pres">
      <dgm:prSet presAssocID="{C1CB288B-CCD8-4E98-AB5D-FF3B62B7FF68}" presName="iconBgRect" presStyleLbl="bgShp" presStyleIdx="1" presStyleCnt="6"/>
      <dgm:spPr/>
    </dgm:pt>
    <dgm:pt modelId="{D178CBB5-CD31-4EE2-8AB7-18F160BC3A19}" type="pres">
      <dgm:prSet presAssocID="{C1CB288B-CCD8-4E98-AB5D-FF3B62B7FF68}"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336C2856-8290-411D-8205-F72237ECA81E}" type="pres">
      <dgm:prSet presAssocID="{C1CB288B-CCD8-4E98-AB5D-FF3B62B7FF68}" presName="spaceRect" presStyleCnt="0"/>
      <dgm:spPr/>
    </dgm:pt>
    <dgm:pt modelId="{A9FFF142-CF47-4163-8467-A5A22CDAF05E}" type="pres">
      <dgm:prSet presAssocID="{C1CB288B-CCD8-4E98-AB5D-FF3B62B7FF68}" presName="textRect" presStyleLbl="revTx" presStyleIdx="1" presStyleCnt="6">
        <dgm:presLayoutVars>
          <dgm:chMax val="1"/>
          <dgm:chPref val="1"/>
        </dgm:presLayoutVars>
      </dgm:prSet>
      <dgm:spPr/>
    </dgm:pt>
    <dgm:pt modelId="{4B1C38F5-9199-4536-9B7D-71A3F3A8F786}" type="pres">
      <dgm:prSet presAssocID="{F052F75A-BDBF-488C-A4CE-B9DB1509DB19}" presName="sibTrans" presStyleCnt="0"/>
      <dgm:spPr/>
    </dgm:pt>
    <dgm:pt modelId="{E96309C6-D9C2-4A59-B466-B745E5C04B5B}" type="pres">
      <dgm:prSet presAssocID="{CC5B31B8-0775-4B34-AE43-04C6EAD3DE81}" presName="compNode" presStyleCnt="0"/>
      <dgm:spPr/>
    </dgm:pt>
    <dgm:pt modelId="{61A2CFD1-CA00-4AA4-86E7-9626B9315F3B}" type="pres">
      <dgm:prSet presAssocID="{CC5B31B8-0775-4B34-AE43-04C6EAD3DE81}" presName="iconBgRect" presStyleLbl="bgShp" presStyleIdx="2" presStyleCnt="6"/>
      <dgm:spPr/>
    </dgm:pt>
    <dgm:pt modelId="{517A96EE-E92B-4D9A-A9EE-001D0A075164}" type="pres">
      <dgm:prSet presAssocID="{CC5B31B8-0775-4B34-AE43-04C6EAD3DE8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C8CFBF1-05B4-43C3-88DC-2D94712E9FEF}" type="pres">
      <dgm:prSet presAssocID="{CC5B31B8-0775-4B34-AE43-04C6EAD3DE81}" presName="spaceRect" presStyleCnt="0"/>
      <dgm:spPr/>
    </dgm:pt>
    <dgm:pt modelId="{1ECF0CCE-5ACC-4D81-9209-2856B0C04CB4}" type="pres">
      <dgm:prSet presAssocID="{CC5B31B8-0775-4B34-AE43-04C6EAD3DE81}" presName="textRect" presStyleLbl="revTx" presStyleIdx="2" presStyleCnt="6">
        <dgm:presLayoutVars>
          <dgm:chMax val="1"/>
          <dgm:chPref val="1"/>
        </dgm:presLayoutVars>
      </dgm:prSet>
      <dgm:spPr/>
    </dgm:pt>
    <dgm:pt modelId="{58BE7CC5-87D3-4B98-AA21-8960737ADE61}" type="pres">
      <dgm:prSet presAssocID="{1DBEB920-4A1E-4956-8889-F5EAA2C19DA4}" presName="sibTrans" presStyleCnt="0"/>
      <dgm:spPr/>
    </dgm:pt>
    <dgm:pt modelId="{1E972838-F800-47B0-A6CC-4B500DBB432A}" type="pres">
      <dgm:prSet presAssocID="{38965546-9269-4E4E-9EA4-82352B57533D}" presName="compNode" presStyleCnt="0"/>
      <dgm:spPr/>
    </dgm:pt>
    <dgm:pt modelId="{E5B3BBBA-5C56-4A57-A9F9-FCF1F1EEFDA3}" type="pres">
      <dgm:prSet presAssocID="{38965546-9269-4E4E-9EA4-82352B57533D}" presName="iconBgRect" presStyleLbl="bgShp" presStyleIdx="3" presStyleCnt="6"/>
      <dgm:spPr/>
    </dgm:pt>
    <dgm:pt modelId="{58CF4059-C846-40B1-99E7-C59AE40CA7A9}" type="pres">
      <dgm:prSet presAssocID="{38965546-9269-4E4E-9EA4-82352B57533D}"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gnpost outline"/>
        </a:ext>
      </dgm:extLst>
    </dgm:pt>
    <dgm:pt modelId="{A4962DC8-1DDE-421C-9403-ED3454E7964F}" type="pres">
      <dgm:prSet presAssocID="{38965546-9269-4E4E-9EA4-82352B57533D}" presName="spaceRect" presStyleCnt="0"/>
      <dgm:spPr/>
    </dgm:pt>
    <dgm:pt modelId="{C904E952-EA2B-4088-AEF3-94654AB73254}" type="pres">
      <dgm:prSet presAssocID="{38965546-9269-4E4E-9EA4-82352B57533D}" presName="textRect" presStyleLbl="revTx" presStyleIdx="3" presStyleCnt="6">
        <dgm:presLayoutVars>
          <dgm:chMax val="1"/>
          <dgm:chPref val="1"/>
        </dgm:presLayoutVars>
      </dgm:prSet>
      <dgm:spPr/>
    </dgm:pt>
    <dgm:pt modelId="{2A02A61E-BBDC-46C3-9204-21CAD277CAA2}" type="pres">
      <dgm:prSet presAssocID="{C28C66DE-84F7-4494-9E2A-B2513A864C16}" presName="sibTrans" presStyleCnt="0"/>
      <dgm:spPr/>
    </dgm:pt>
    <dgm:pt modelId="{0B0CC917-D15F-431D-A378-9097A9215840}" type="pres">
      <dgm:prSet presAssocID="{6B027420-D720-4E3D-8FAF-1F58B0134AC8}" presName="compNode" presStyleCnt="0"/>
      <dgm:spPr/>
    </dgm:pt>
    <dgm:pt modelId="{47D38A9A-169A-4D47-9FFD-1980C155B5E1}" type="pres">
      <dgm:prSet presAssocID="{6B027420-D720-4E3D-8FAF-1F58B0134AC8}" presName="iconBgRect" presStyleLbl="bgShp" presStyleIdx="4" presStyleCnt="6"/>
      <dgm:spPr/>
    </dgm:pt>
    <dgm:pt modelId="{248B9B5F-7C28-4DA0-9A92-137D3F89AD8A}" type="pres">
      <dgm:prSet presAssocID="{6B027420-D720-4E3D-8FAF-1F58B0134AC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1B160912-053A-44FD-A6FA-6AA7A6237492}" type="pres">
      <dgm:prSet presAssocID="{6B027420-D720-4E3D-8FAF-1F58B0134AC8}" presName="spaceRect" presStyleCnt="0"/>
      <dgm:spPr/>
    </dgm:pt>
    <dgm:pt modelId="{D5A730BD-79FD-4266-A7B6-A279342EF5F7}" type="pres">
      <dgm:prSet presAssocID="{6B027420-D720-4E3D-8FAF-1F58B0134AC8}" presName="textRect" presStyleLbl="revTx" presStyleIdx="4" presStyleCnt="6">
        <dgm:presLayoutVars>
          <dgm:chMax val="1"/>
          <dgm:chPref val="1"/>
        </dgm:presLayoutVars>
      </dgm:prSet>
      <dgm:spPr/>
    </dgm:pt>
    <dgm:pt modelId="{FEE5D1ED-A005-4044-B121-92BBF72D74DD}" type="pres">
      <dgm:prSet presAssocID="{34D0DFBF-FEF2-4AE6-AB68-9A18F574C697}" presName="sibTrans" presStyleCnt="0"/>
      <dgm:spPr/>
    </dgm:pt>
    <dgm:pt modelId="{62B98F9B-73F2-49BF-B64F-5C7FE05471AE}" type="pres">
      <dgm:prSet presAssocID="{F133E8A3-8D96-4E13-94FD-6F8144E47A38}" presName="compNode" presStyleCnt="0"/>
      <dgm:spPr/>
    </dgm:pt>
    <dgm:pt modelId="{0979B6CB-E9E0-4EA4-A8DA-ADB5ABDBAA80}" type="pres">
      <dgm:prSet presAssocID="{F133E8A3-8D96-4E13-94FD-6F8144E47A38}" presName="iconBgRect" presStyleLbl="bgShp" presStyleIdx="5" presStyleCnt="6"/>
      <dgm:spPr>
        <a:ln>
          <a:noFill/>
        </a:ln>
      </dgm:spPr>
    </dgm:pt>
    <dgm:pt modelId="{B842EB50-7ED6-4268-AFB3-380348FFE572}" type="pres">
      <dgm:prSet presAssocID="{F133E8A3-8D96-4E13-94FD-6F8144E47A38}"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CF91369D-252D-4ECB-AFF6-00C4ACD75466}" type="pres">
      <dgm:prSet presAssocID="{F133E8A3-8D96-4E13-94FD-6F8144E47A38}" presName="spaceRect" presStyleCnt="0"/>
      <dgm:spPr/>
    </dgm:pt>
    <dgm:pt modelId="{9734F775-76E3-4D13-9667-D1480096CD50}" type="pres">
      <dgm:prSet presAssocID="{F133E8A3-8D96-4E13-94FD-6F8144E47A38}" presName="textRect" presStyleLbl="revTx" presStyleIdx="5" presStyleCnt="6">
        <dgm:presLayoutVars>
          <dgm:chMax val="1"/>
          <dgm:chPref val="1"/>
        </dgm:presLayoutVars>
      </dgm:prSet>
      <dgm:spPr/>
    </dgm:pt>
  </dgm:ptLst>
  <dgm:cxnLst>
    <dgm:cxn modelId="{8E046401-D117-42B5-8593-0A964F13751D}" type="presOf" srcId="{F133E8A3-8D96-4E13-94FD-6F8144E47A38}" destId="{9734F775-76E3-4D13-9667-D1480096CD50}" srcOrd="0" destOrd="0" presId="urn:microsoft.com/office/officeart/2018/5/layout/IconCircleLabelList"/>
    <dgm:cxn modelId="{7B422712-C5E6-4777-A293-73A80576B920}" srcId="{2EBB2A59-15FB-4D2F-AA7B-0B7C697EB3D5}" destId="{F133E8A3-8D96-4E13-94FD-6F8144E47A38}" srcOrd="5" destOrd="0" parTransId="{74E54EEA-C1A1-445C-ABE8-94C19F08CC67}" sibTransId="{BB30CAEA-5D24-433B-BE32-A6152CA9D0CF}"/>
    <dgm:cxn modelId="{DA686835-8E54-47C3-8B89-F0FDDC64B113}" srcId="{2EBB2A59-15FB-4D2F-AA7B-0B7C697EB3D5}" destId="{C1CB288B-CCD8-4E98-AB5D-FF3B62B7FF68}" srcOrd="1" destOrd="0" parTransId="{65E95559-3865-426B-B489-A00057BF6D3A}" sibTransId="{F052F75A-BDBF-488C-A4CE-B9DB1509DB19}"/>
    <dgm:cxn modelId="{32562D5B-8ADE-4A96-9515-789DA7CCAD5A}" srcId="{2EBB2A59-15FB-4D2F-AA7B-0B7C697EB3D5}" destId="{38965546-9269-4E4E-9EA4-82352B57533D}" srcOrd="3" destOrd="0" parTransId="{247A938A-61F9-4621-BED3-190123930EB1}" sibTransId="{C28C66DE-84F7-4494-9E2A-B2513A864C16}"/>
    <dgm:cxn modelId="{C9E68544-10EC-4905-95DF-339F12720BF4}" type="presOf" srcId="{7FBEA0E9-6EC2-49B3-9D5C-5479EB752256}" destId="{9557D0D7-66D6-41ED-92D3-998E281C192B}" srcOrd="0" destOrd="0" presId="urn:microsoft.com/office/officeart/2018/5/layout/IconCircleLabelList"/>
    <dgm:cxn modelId="{40DAFC56-917B-4104-9C77-5CA8C3B32891}" type="presOf" srcId="{6B027420-D720-4E3D-8FAF-1F58B0134AC8}" destId="{D5A730BD-79FD-4266-A7B6-A279342EF5F7}" srcOrd="0" destOrd="0" presId="urn:microsoft.com/office/officeart/2018/5/layout/IconCircleLabelList"/>
    <dgm:cxn modelId="{6387AE57-1159-4358-A08D-7721FCE0E8DB}" type="presOf" srcId="{38965546-9269-4E4E-9EA4-82352B57533D}" destId="{C904E952-EA2B-4088-AEF3-94654AB73254}" srcOrd="0" destOrd="0" presId="urn:microsoft.com/office/officeart/2018/5/layout/IconCircleLabelList"/>
    <dgm:cxn modelId="{CAD46A79-89C6-42A6-B64E-36B07E0C07F9}" srcId="{2EBB2A59-15FB-4D2F-AA7B-0B7C697EB3D5}" destId="{7FBEA0E9-6EC2-49B3-9D5C-5479EB752256}" srcOrd="0" destOrd="0" parTransId="{92D37E56-AB63-429F-BF2C-65E9B22CCC78}" sibTransId="{F5B5DE20-3F05-4B73-A148-DC148F1A89D7}"/>
    <dgm:cxn modelId="{74DC97A5-24DD-4C6F-BD31-FB896D22ACA7}" type="presOf" srcId="{2EBB2A59-15FB-4D2F-AA7B-0B7C697EB3D5}" destId="{018423FE-D901-48AD-B8B1-22556AA2B2C9}" srcOrd="0" destOrd="0" presId="urn:microsoft.com/office/officeart/2018/5/layout/IconCircleLabelList"/>
    <dgm:cxn modelId="{BAAFCFCE-F09B-4C03-A2F1-0D84D78128AA}" srcId="{2EBB2A59-15FB-4D2F-AA7B-0B7C697EB3D5}" destId="{6B027420-D720-4E3D-8FAF-1F58B0134AC8}" srcOrd="4" destOrd="0" parTransId="{5FAD3511-70E8-426A-85AA-910277DA686A}" sibTransId="{34D0DFBF-FEF2-4AE6-AB68-9A18F574C697}"/>
    <dgm:cxn modelId="{4FC8D0D0-690F-4819-BC7E-10E958AA62E9}" srcId="{2EBB2A59-15FB-4D2F-AA7B-0B7C697EB3D5}" destId="{CC5B31B8-0775-4B34-AE43-04C6EAD3DE81}" srcOrd="2" destOrd="0" parTransId="{C30CA416-D31C-4219-B3DA-47E9FBB42917}" sibTransId="{1DBEB920-4A1E-4956-8889-F5EAA2C19DA4}"/>
    <dgm:cxn modelId="{50940AE3-43A7-47ED-9E7D-D890D52BFDFA}" type="presOf" srcId="{C1CB288B-CCD8-4E98-AB5D-FF3B62B7FF68}" destId="{A9FFF142-CF47-4163-8467-A5A22CDAF05E}" srcOrd="0" destOrd="0" presId="urn:microsoft.com/office/officeart/2018/5/layout/IconCircleLabelList"/>
    <dgm:cxn modelId="{6637EBF4-4EAD-4718-BEB8-C7071F514F47}" type="presOf" srcId="{CC5B31B8-0775-4B34-AE43-04C6EAD3DE81}" destId="{1ECF0CCE-5ACC-4D81-9209-2856B0C04CB4}" srcOrd="0" destOrd="0" presId="urn:microsoft.com/office/officeart/2018/5/layout/IconCircleLabelList"/>
    <dgm:cxn modelId="{E9430DBA-442C-4C59-9F89-DBF1AD002242}" type="presParOf" srcId="{018423FE-D901-48AD-B8B1-22556AA2B2C9}" destId="{1884E64A-5A0A-4430-BCCD-05C681639E10}" srcOrd="0" destOrd="0" presId="urn:microsoft.com/office/officeart/2018/5/layout/IconCircleLabelList"/>
    <dgm:cxn modelId="{4653FF64-0376-4028-BF9B-F7A15CBC99A8}" type="presParOf" srcId="{1884E64A-5A0A-4430-BCCD-05C681639E10}" destId="{83ED06A9-7338-462B-B047-9FCAD7444B86}" srcOrd="0" destOrd="0" presId="urn:microsoft.com/office/officeart/2018/5/layout/IconCircleLabelList"/>
    <dgm:cxn modelId="{8C403219-7DE5-48E4-B112-83D514EFE1B3}" type="presParOf" srcId="{1884E64A-5A0A-4430-BCCD-05C681639E10}" destId="{7686AF98-CEB4-4B40-9A10-672DBF01BA87}" srcOrd="1" destOrd="0" presId="urn:microsoft.com/office/officeart/2018/5/layout/IconCircleLabelList"/>
    <dgm:cxn modelId="{C23DAC5A-A1AA-47A6-8A1B-063138B56789}" type="presParOf" srcId="{1884E64A-5A0A-4430-BCCD-05C681639E10}" destId="{F06C3E97-A032-419F-9C12-020B7C39A12C}" srcOrd="2" destOrd="0" presId="urn:microsoft.com/office/officeart/2018/5/layout/IconCircleLabelList"/>
    <dgm:cxn modelId="{B52ECC2D-0EEC-4449-A311-BAB851C3D5B1}" type="presParOf" srcId="{1884E64A-5A0A-4430-BCCD-05C681639E10}" destId="{9557D0D7-66D6-41ED-92D3-998E281C192B}" srcOrd="3" destOrd="0" presId="urn:microsoft.com/office/officeart/2018/5/layout/IconCircleLabelList"/>
    <dgm:cxn modelId="{0293AFD7-DDD8-480B-BE9B-D2F8220C4C03}" type="presParOf" srcId="{018423FE-D901-48AD-B8B1-22556AA2B2C9}" destId="{FACA37F7-14EA-4D06-82DB-3DFA4F5572D5}" srcOrd="1" destOrd="0" presId="urn:microsoft.com/office/officeart/2018/5/layout/IconCircleLabelList"/>
    <dgm:cxn modelId="{14D14F0F-11E7-4F2B-8C4E-490CF0A51B3E}" type="presParOf" srcId="{018423FE-D901-48AD-B8B1-22556AA2B2C9}" destId="{30D50D63-9584-46DB-9A59-AB6665D7247A}" srcOrd="2" destOrd="0" presId="urn:microsoft.com/office/officeart/2018/5/layout/IconCircleLabelList"/>
    <dgm:cxn modelId="{C0DE4F70-BDAE-4717-9B74-5125CC15FCCE}" type="presParOf" srcId="{30D50D63-9584-46DB-9A59-AB6665D7247A}" destId="{BCA4B69A-2DF3-4AC8-BB19-2B3390F9B89A}" srcOrd="0" destOrd="0" presId="urn:microsoft.com/office/officeart/2018/5/layout/IconCircleLabelList"/>
    <dgm:cxn modelId="{F2037F06-C468-41A8-BFCB-12F87F80C975}" type="presParOf" srcId="{30D50D63-9584-46DB-9A59-AB6665D7247A}" destId="{D178CBB5-CD31-4EE2-8AB7-18F160BC3A19}" srcOrd="1" destOrd="0" presId="urn:microsoft.com/office/officeart/2018/5/layout/IconCircleLabelList"/>
    <dgm:cxn modelId="{89779908-201B-4022-A96A-50214F827A18}" type="presParOf" srcId="{30D50D63-9584-46DB-9A59-AB6665D7247A}" destId="{336C2856-8290-411D-8205-F72237ECA81E}" srcOrd="2" destOrd="0" presId="urn:microsoft.com/office/officeart/2018/5/layout/IconCircleLabelList"/>
    <dgm:cxn modelId="{5CE57403-FDC4-4F6F-8EDF-70CCF16B011F}" type="presParOf" srcId="{30D50D63-9584-46DB-9A59-AB6665D7247A}" destId="{A9FFF142-CF47-4163-8467-A5A22CDAF05E}" srcOrd="3" destOrd="0" presId="urn:microsoft.com/office/officeart/2018/5/layout/IconCircleLabelList"/>
    <dgm:cxn modelId="{D41B9693-F231-4736-8184-A803FFC64228}" type="presParOf" srcId="{018423FE-D901-48AD-B8B1-22556AA2B2C9}" destId="{4B1C38F5-9199-4536-9B7D-71A3F3A8F786}" srcOrd="3" destOrd="0" presId="urn:microsoft.com/office/officeart/2018/5/layout/IconCircleLabelList"/>
    <dgm:cxn modelId="{86BFF266-AADF-462A-82C9-2586EB6B7099}" type="presParOf" srcId="{018423FE-D901-48AD-B8B1-22556AA2B2C9}" destId="{E96309C6-D9C2-4A59-B466-B745E5C04B5B}" srcOrd="4" destOrd="0" presId="urn:microsoft.com/office/officeart/2018/5/layout/IconCircleLabelList"/>
    <dgm:cxn modelId="{64747394-E1B8-4D0C-A19D-B4102DC8263A}" type="presParOf" srcId="{E96309C6-D9C2-4A59-B466-B745E5C04B5B}" destId="{61A2CFD1-CA00-4AA4-86E7-9626B9315F3B}" srcOrd="0" destOrd="0" presId="urn:microsoft.com/office/officeart/2018/5/layout/IconCircleLabelList"/>
    <dgm:cxn modelId="{4819F0F7-C020-4481-9BA0-C38C4DBA5643}" type="presParOf" srcId="{E96309C6-D9C2-4A59-B466-B745E5C04B5B}" destId="{517A96EE-E92B-4D9A-A9EE-001D0A075164}" srcOrd="1" destOrd="0" presId="urn:microsoft.com/office/officeart/2018/5/layout/IconCircleLabelList"/>
    <dgm:cxn modelId="{4472B9C6-3315-49AA-99B4-ACD8A1CBF470}" type="presParOf" srcId="{E96309C6-D9C2-4A59-B466-B745E5C04B5B}" destId="{2C8CFBF1-05B4-43C3-88DC-2D94712E9FEF}" srcOrd="2" destOrd="0" presId="urn:microsoft.com/office/officeart/2018/5/layout/IconCircleLabelList"/>
    <dgm:cxn modelId="{4A14D9C9-0192-40B1-A443-5560D6F1F405}" type="presParOf" srcId="{E96309C6-D9C2-4A59-B466-B745E5C04B5B}" destId="{1ECF0CCE-5ACC-4D81-9209-2856B0C04CB4}" srcOrd="3" destOrd="0" presId="urn:microsoft.com/office/officeart/2018/5/layout/IconCircleLabelList"/>
    <dgm:cxn modelId="{F9203ACC-67A9-48D6-BD8D-A2DF2DE2B2FF}" type="presParOf" srcId="{018423FE-D901-48AD-B8B1-22556AA2B2C9}" destId="{58BE7CC5-87D3-4B98-AA21-8960737ADE61}" srcOrd="5" destOrd="0" presId="urn:microsoft.com/office/officeart/2018/5/layout/IconCircleLabelList"/>
    <dgm:cxn modelId="{C554E326-9347-4574-8252-FD792C7088F4}" type="presParOf" srcId="{018423FE-D901-48AD-B8B1-22556AA2B2C9}" destId="{1E972838-F800-47B0-A6CC-4B500DBB432A}" srcOrd="6" destOrd="0" presId="urn:microsoft.com/office/officeart/2018/5/layout/IconCircleLabelList"/>
    <dgm:cxn modelId="{42C4FFF2-CDC4-4D9E-B12C-5F50998350D4}" type="presParOf" srcId="{1E972838-F800-47B0-A6CC-4B500DBB432A}" destId="{E5B3BBBA-5C56-4A57-A9F9-FCF1F1EEFDA3}" srcOrd="0" destOrd="0" presId="urn:microsoft.com/office/officeart/2018/5/layout/IconCircleLabelList"/>
    <dgm:cxn modelId="{61F942D7-256C-4E93-AF2E-CC5E12DC7618}" type="presParOf" srcId="{1E972838-F800-47B0-A6CC-4B500DBB432A}" destId="{58CF4059-C846-40B1-99E7-C59AE40CA7A9}" srcOrd="1" destOrd="0" presId="urn:microsoft.com/office/officeart/2018/5/layout/IconCircleLabelList"/>
    <dgm:cxn modelId="{59DA7C9B-7E9D-4AE7-AB4B-CA421527D4EF}" type="presParOf" srcId="{1E972838-F800-47B0-A6CC-4B500DBB432A}" destId="{A4962DC8-1DDE-421C-9403-ED3454E7964F}" srcOrd="2" destOrd="0" presId="urn:microsoft.com/office/officeart/2018/5/layout/IconCircleLabelList"/>
    <dgm:cxn modelId="{D34E6E28-E479-455D-BB38-8590F71E9253}" type="presParOf" srcId="{1E972838-F800-47B0-A6CC-4B500DBB432A}" destId="{C904E952-EA2B-4088-AEF3-94654AB73254}" srcOrd="3" destOrd="0" presId="urn:microsoft.com/office/officeart/2018/5/layout/IconCircleLabelList"/>
    <dgm:cxn modelId="{337F8CD4-E0AF-4F44-B589-7DCA78D2BAE4}" type="presParOf" srcId="{018423FE-D901-48AD-B8B1-22556AA2B2C9}" destId="{2A02A61E-BBDC-46C3-9204-21CAD277CAA2}" srcOrd="7" destOrd="0" presId="urn:microsoft.com/office/officeart/2018/5/layout/IconCircleLabelList"/>
    <dgm:cxn modelId="{76AC65E0-B246-4F94-915D-6485BDEF77F0}" type="presParOf" srcId="{018423FE-D901-48AD-B8B1-22556AA2B2C9}" destId="{0B0CC917-D15F-431D-A378-9097A9215840}" srcOrd="8" destOrd="0" presId="urn:microsoft.com/office/officeart/2018/5/layout/IconCircleLabelList"/>
    <dgm:cxn modelId="{1858131B-7627-41EA-9F6E-4D090E347661}" type="presParOf" srcId="{0B0CC917-D15F-431D-A378-9097A9215840}" destId="{47D38A9A-169A-4D47-9FFD-1980C155B5E1}" srcOrd="0" destOrd="0" presId="urn:microsoft.com/office/officeart/2018/5/layout/IconCircleLabelList"/>
    <dgm:cxn modelId="{4BF24947-5B29-498E-9A5D-976554DE3A84}" type="presParOf" srcId="{0B0CC917-D15F-431D-A378-9097A9215840}" destId="{248B9B5F-7C28-4DA0-9A92-137D3F89AD8A}" srcOrd="1" destOrd="0" presId="urn:microsoft.com/office/officeart/2018/5/layout/IconCircleLabelList"/>
    <dgm:cxn modelId="{20220ED5-1514-4643-956E-901DE9887771}" type="presParOf" srcId="{0B0CC917-D15F-431D-A378-9097A9215840}" destId="{1B160912-053A-44FD-A6FA-6AA7A6237492}" srcOrd="2" destOrd="0" presId="urn:microsoft.com/office/officeart/2018/5/layout/IconCircleLabelList"/>
    <dgm:cxn modelId="{9BE5EC1E-07A4-4A6F-AB0F-805228047977}" type="presParOf" srcId="{0B0CC917-D15F-431D-A378-9097A9215840}" destId="{D5A730BD-79FD-4266-A7B6-A279342EF5F7}" srcOrd="3" destOrd="0" presId="urn:microsoft.com/office/officeart/2018/5/layout/IconCircleLabelList"/>
    <dgm:cxn modelId="{F6A9B1C9-0576-4648-8449-304FBAEFD32B}" type="presParOf" srcId="{018423FE-D901-48AD-B8B1-22556AA2B2C9}" destId="{FEE5D1ED-A005-4044-B121-92BBF72D74DD}" srcOrd="9" destOrd="0" presId="urn:microsoft.com/office/officeart/2018/5/layout/IconCircleLabelList"/>
    <dgm:cxn modelId="{6FE4F9D9-8E15-4F1B-BE9E-741BCFC67823}" type="presParOf" srcId="{018423FE-D901-48AD-B8B1-22556AA2B2C9}" destId="{62B98F9B-73F2-49BF-B64F-5C7FE05471AE}" srcOrd="10" destOrd="0" presId="urn:microsoft.com/office/officeart/2018/5/layout/IconCircleLabelList"/>
    <dgm:cxn modelId="{B0BACDC0-2E71-4FE6-8228-1E5B9209E233}" type="presParOf" srcId="{62B98F9B-73F2-49BF-B64F-5C7FE05471AE}" destId="{0979B6CB-E9E0-4EA4-A8DA-ADB5ABDBAA80}" srcOrd="0" destOrd="0" presId="urn:microsoft.com/office/officeart/2018/5/layout/IconCircleLabelList"/>
    <dgm:cxn modelId="{99C6E083-99A2-4544-B0A2-68D752EE6B65}" type="presParOf" srcId="{62B98F9B-73F2-49BF-B64F-5C7FE05471AE}" destId="{B842EB50-7ED6-4268-AFB3-380348FFE572}" srcOrd="1" destOrd="0" presId="urn:microsoft.com/office/officeart/2018/5/layout/IconCircleLabelList"/>
    <dgm:cxn modelId="{C772CE7B-1703-4C72-8F0E-B40069D7295E}" type="presParOf" srcId="{62B98F9B-73F2-49BF-B64F-5C7FE05471AE}" destId="{CF91369D-252D-4ECB-AFF6-00C4ACD75466}" srcOrd="2" destOrd="0" presId="urn:microsoft.com/office/officeart/2018/5/layout/IconCircleLabelList"/>
    <dgm:cxn modelId="{8CEE7C0E-037D-466C-A109-E653BA32725C}" type="presParOf" srcId="{62B98F9B-73F2-49BF-B64F-5C7FE05471AE}" destId="{9734F775-76E3-4D13-9667-D1480096CD5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D06FDB-E03C-4BFC-820F-313FB9B6A648}"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GB"/>
        </a:p>
      </dgm:t>
    </dgm:pt>
    <dgm:pt modelId="{FE63BD6F-EC1E-4A8B-8A64-8F91B20D7D41}">
      <dgm:prSet phldrT="[Text]" custT="1"/>
      <dgm:spPr>
        <a:solidFill>
          <a:srgbClr val="3BC0C7"/>
        </a:solidFill>
      </dgm:spPr>
      <dgm:t>
        <a:bodyPr/>
        <a:lstStyle/>
        <a:p>
          <a:pPr algn="ctr">
            <a:lnSpc>
              <a:spcPct val="100000"/>
            </a:lnSpc>
          </a:pPr>
          <a:endParaRPr lang="en-GB" sz="1200" b="0" i="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algn="ctr">
            <a:lnSpc>
              <a:spcPct val="100000"/>
            </a:lnSpc>
          </a:pPr>
          <a:r>
            <a:rPr lang="en-GB" sz="1200" b="0" i="0" dirty="0">
              <a:solidFill>
                <a:schemeClr val="bg1"/>
              </a:solidFill>
              <a:latin typeface="Arial" panose="020B0604020202020204" pitchFamily="34" charset="0"/>
              <a:ea typeface="Roboto Light" panose="02000000000000000000" pitchFamily="2" charset="0"/>
              <a:cs typeface="Arial" panose="020B0604020202020204" pitchFamily="34" charset="0"/>
            </a:rPr>
            <a:t>Student registers for a UCAS Hub account to carry out research and start application.</a:t>
          </a:r>
        </a:p>
      </dgm:t>
    </dgm:pt>
    <dgm:pt modelId="{79D8F18F-2EA5-4380-9610-B9C293D0EE2A}" type="parTrans" cxnId="{FDF16A1E-86CC-4F3A-BE2F-387E148E834D}">
      <dgm:prSet/>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D827037D-8B47-4B99-A064-846D7ABF5018}" type="sibTrans" cxnId="{FDF16A1E-86CC-4F3A-BE2F-387E148E834D}">
      <dgm:prSet custT="1"/>
      <dgm:spPr>
        <a:solidFill>
          <a:srgbClr val="3BC0C7"/>
        </a:solidFill>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9558E1EA-6022-4747-860F-3EABA4F0367E}">
      <dgm:prSet phldrT="[Text]" custT="1"/>
      <dgm:spPr>
        <a:solidFill>
          <a:srgbClr val="5DB88D"/>
        </a:solidFill>
      </dgm:spPr>
      <dgm:t>
        <a:bodyPr/>
        <a:lstStyle/>
        <a:p>
          <a:pPr algn="ctr">
            <a:lnSpc>
              <a:spcPct val="100000"/>
            </a:lnSpc>
          </a:pPr>
          <a:endParaRPr lang="en-GB" sz="1200" b="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algn="ctr">
            <a:lnSpc>
              <a:spcPct val="100000"/>
            </a:lnSpc>
          </a:pPr>
          <a:r>
            <a:rPr lang="en-GB" sz="1200" b="0" dirty="0">
              <a:solidFill>
                <a:schemeClr val="bg1"/>
              </a:solidFill>
              <a:latin typeface="Arial" panose="020B0604020202020204" pitchFamily="34" charset="0"/>
              <a:ea typeface="Roboto Light" panose="02000000000000000000" pitchFamily="2" charset="0"/>
              <a:cs typeface="Arial" panose="020B0604020202020204" pitchFamily="34" charset="0"/>
            </a:rPr>
            <a:t>Student completes all sections of the application and sends it to their school/college.</a:t>
          </a:r>
        </a:p>
      </dgm:t>
    </dgm:pt>
    <dgm:pt modelId="{4BC7DB5E-4EA7-4299-B93D-0D9D5AA38137}" type="parTrans" cxnId="{23C58160-D597-4507-AB5C-527BD0476651}">
      <dgm:prSet/>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905529DF-8694-4DB2-94A4-4BDFD2E9BF1E}" type="sibTrans" cxnId="{23C58160-D597-4507-AB5C-527BD0476651}">
      <dgm:prSet custT="1"/>
      <dgm:spPr>
        <a:solidFill>
          <a:srgbClr val="5DB88D"/>
        </a:solidFill>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63E866FD-303C-48B8-B38A-A2899440B902}">
      <dgm:prSet phldrT="[Text]" custT="1"/>
      <dgm:spPr>
        <a:solidFill>
          <a:srgbClr val="FF6451"/>
        </a:solidFill>
      </dgm:spPr>
      <dgm:t>
        <a:bodyPr/>
        <a:lstStyle/>
        <a:p>
          <a:pPr algn="ctr">
            <a:lnSpc>
              <a:spcPct val="100000"/>
            </a:lnSpc>
          </a:pPr>
          <a:endParaRPr lang="en-GB" sz="1200" b="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algn="ctr">
            <a:lnSpc>
              <a:spcPct val="100000"/>
            </a:lnSpc>
          </a:pPr>
          <a:r>
            <a:rPr lang="en-GB" sz="1200" b="0" dirty="0">
              <a:solidFill>
                <a:schemeClr val="bg1"/>
              </a:solidFill>
              <a:latin typeface="Arial" panose="020B0604020202020204" pitchFamily="34" charset="0"/>
              <a:ea typeface="Roboto Light" panose="02000000000000000000" pitchFamily="2" charset="0"/>
              <a:cs typeface="Arial" panose="020B0604020202020204" pitchFamily="34" charset="0"/>
            </a:rPr>
            <a:t>Teacher or adviser reviews the application and adds reference and predicted grades.</a:t>
          </a:r>
        </a:p>
      </dgm:t>
    </dgm:pt>
    <dgm:pt modelId="{428EAE27-8738-4F11-8903-72DAADB1BC9A}" type="parTrans" cxnId="{534E24E9-E760-4105-BE8C-06A00AD02DD0}">
      <dgm:prSet/>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E55D860C-F990-4EDA-A957-96798EF56041}" type="sibTrans" cxnId="{534E24E9-E760-4105-BE8C-06A00AD02DD0}">
      <dgm:prSet custT="1"/>
      <dgm:spPr>
        <a:solidFill>
          <a:srgbClr val="FF6451"/>
        </a:solidFill>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A12F774C-F2D8-4612-ABD2-20CE2E43A19C}">
      <dgm:prSet phldrT="[Text]" custT="1"/>
      <dgm:spPr>
        <a:solidFill>
          <a:srgbClr val="836CD8"/>
        </a:solidFill>
      </dgm:spPr>
      <dgm:t>
        <a:bodyPr/>
        <a:lstStyle/>
        <a:p>
          <a:pPr algn="ctr">
            <a:lnSpc>
              <a:spcPct val="100000"/>
            </a:lnSpc>
          </a:pPr>
          <a:endParaRPr lang="en-GB" sz="1200" b="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algn="ctr">
            <a:lnSpc>
              <a:spcPct val="100000"/>
            </a:lnSpc>
          </a:pPr>
          <a:r>
            <a:rPr lang="en-GB" sz="1200" b="0" dirty="0">
              <a:solidFill>
                <a:schemeClr val="bg1"/>
              </a:solidFill>
              <a:latin typeface="Arial" panose="020B0604020202020204" pitchFamily="34" charset="0"/>
              <a:ea typeface="Roboto Light" panose="02000000000000000000" pitchFamily="2" charset="0"/>
              <a:cs typeface="Arial" panose="020B0604020202020204" pitchFamily="34" charset="0"/>
            </a:rPr>
            <a:t>Applications are sent to UCAS by the school or college on behalf of the student.</a:t>
          </a:r>
        </a:p>
      </dgm:t>
    </dgm:pt>
    <dgm:pt modelId="{7870ADA5-EF18-477F-8514-6594AA94A912}" type="parTrans" cxnId="{EC8E6A64-0044-40F4-AB28-4F3EBFF2D7D5}">
      <dgm:prSet/>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43043174-CB2A-40C5-9A61-B1D509DE967D}" type="sibTrans" cxnId="{EC8E6A64-0044-40F4-AB28-4F3EBFF2D7D5}">
      <dgm:prSet custT="1"/>
      <dgm:spPr>
        <a:solidFill>
          <a:srgbClr val="836CD8"/>
        </a:solidFill>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4A604050-85C5-40A1-AB50-06CBF2CB6A3D}">
      <dgm:prSet custT="1"/>
      <dgm:spPr>
        <a:solidFill>
          <a:srgbClr val="FBC651"/>
        </a:solidFill>
      </dgm:spPr>
      <dgm:t>
        <a:bodyPr/>
        <a:lstStyle/>
        <a:p>
          <a:pPr algn="ctr">
            <a:lnSpc>
              <a:spcPct val="100000"/>
            </a:lnSpc>
          </a:pPr>
          <a:endParaRPr lang="en-GB" sz="1200" b="0" i="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algn="ctr">
            <a:lnSpc>
              <a:spcPct val="100000"/>
            </a:lnSpc>
          </a:pPr>
          <a:r>
            <a:rPr lang="en-GB" sz="1200" b="0" i="0" dirty="0">
              <a:solidFill>
                <a:schemeClr val="bg1"/>
              </a:solidFill>
              <a:latin typeface="Arial" panose="020B0604020202020204" pitchFamily="34" charset="0"/>
              <a:ea typeface="Roboto Light" panose="02000000000000000000" pitchFamily="2" charset="0"/>
              <a:cs typeface="Arial" panose="020B0604020202020204" pitchFamily="34" charset="0"/>
            </a:rPr>
            <a:t>Universities and colleges make their decisions on the application. </a:t>
          </a:r>
        </a:p>
      </dgm:t>
    </dgm:pt>
    <dgm:pt modelId="{54EE1A86-6605-4B0A-9169-40034123B14F}" type="parTrans" cxnId="{0AAA6E63-3667-458F-97C1-3456A417773F}">
      <dgm:prSet/>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AFF44A63-9F13-4E65-9EB8-4EBFDFEA564E}" type="sibTrans" cxnId="{0AAA6E63-3667-458F-97C1-3456A417773F}">
      <dgm:prSet/>
      <dgm:spPr/>
      <dgm:t>
        <a:bodyPr/>
        <a:lstStyle/>
        <a:p>
          <a:pPr algn="ctr"/>
          <a:endParaRPr lang="en-GB" sz="1200" b="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dgm:t>
    </dgm:pt>
    <dgm:pt modelId="{98772C81-A4A9-491B-9A1B-112ED2CE9D14}" type="pres">
      <dgm:prSet presAssocID="{FED06FDB-E03C-4BFC-820F-313FB9B6A648}" presName="root" presStyleCnt="0">
        <dgm:presLayoutVars>
          <dgm:dir/>
          <dgm:resizeHandles val="exact"/>
        </dgm:presLayoutVars>
      </dgm:prSet>
      <dgm:spPr/>
    </dgm:pt>
    <dgm:pt modelId="{8E0CFD64-2F12-47F9-9699-30EDEDE5A2D0}" type="pres">
      <dgm:prSet presAssocID="{FE63BD6F-EC1E-4A8B-8A64-8F91B20D7D41}" presName="compNode" presStyleCnt="0"/>
      <dgm:spPr/>
    </dgm:pt>
    <dgm:pt modelId="{27FB4376-F925-4519-AF64-6B9EE42C87AD}" type="pres">
      <dgm:prSet presAssocID="{FE63BD6F-EC1E-4A8B-8A64-8F91B20D7D41}" presName="iconRect" presStyleLbl="node1" presStyleIdx="0" presStyleCnt="5" custLinFactNeighborX="25456" custLinFactNeighborY="-1154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B3CB5078-0F13-4FD9-AA7D-72FF56728BCE}" type="pres">
      <dgm:prSet presAssocID="{FE63BD6F-EC1E-4A8B-8A64-8F91B20D7D41}" presName="spaceRect" presStyleCnt="0"/>
      <dgm:spPr/>
    </dgm:pt>
    <dgm:pt modelId="{20AA98A9-52E5-4434-A4ED-8BC5491061CB}" type="pres">
      <dgm:prSet presAssocID="{FE63BD6F-EC1E-4A8B-8A64-8F91B20D7D41}" presName="textRect" presStyleLbl="revTx" presStyleIdx="0" presStyleCnt="5" custScaleY="138412" custLinFactNeighborX="13685">
        <dgm:presLayoutVars>
          <dgm:chMax val="1"/>
          <dgm:chPref val="1"/>
        </dgm:presLayoutVars>
      </dgm:prSet>
      <dgm:spPr/>
    </dgm:pt>
    <dgm:pt modelId="{C155F3FF-1D32-4208-9CE7-4B62C428A52F}" type="pres">
      <dgm:prSet presAssocID="{D827037D-8B47-4B99-A064-846D7ABF5018}" presName="sibTrans" presStyleCnt="0"/>
      <dgm:spPr/>
    </dgm:pt>
    <dgm:pt modelId="{E491214A-E5F0-4441-A375-74A0C6DE1CAA}" type="pres">
      <dgm:prSet presAssocID="{9558E1EA-6022-4747-860F-3EABA4F0367E}" presName="compNode" presStyleCnt="0"/>
      <dgm:spPr/>
    </dgm:pt>
    <dgm:pt modelId="{E9A2C174-6753-414D-8E90-1FBFE35C0187}" type="pres">
      <dgm:prSet presAssocID="{9558E1EA-6022-4747-860F-3EABA4F0367E}" presName="iconRect" presStyleLbl="node1" presStyleIdx="1" presStyleCnt="5" custLinFactNeighborX="12521" custLinFactNeighborY="-1160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5BB755C-31FC-4BB8-B39E-E1DA58143DD9}" type="pres">
      <dgm:prSet presAssocID="{9558E1EA-6022-4747-860F-3EABA4F0367E}" presName="spaceRect" presStyleCnt="0"/>
      <dgm:spPr/>
    </dgm:pt>
    <dgm:pt modelId="{969EEF68-DE1B-49ED-9BE3-F0CC6EEA7151}" type="pres">
      <dgm:prSet presAssocID="{9558E1EA-6022-4747-860F-3EABA4F0367E}" presName="textRect" presStyleLbl="revTx" presStyleIdx="1" presStyleCnt="5" custScaleY="139293" custLinFactNeighborX="8901">
        <dgm:presLayoutVars>
          <dgm:chMax val="1"/>
          <dgm:chPref val="1"/>
        </dgm:presLayoutVars>
      </dgm:prSet>
      <dgm:spPr/>
    </dgm:pt>
    <dgm:pt modelId="{58B57CDC-0A9F-405F-A0DE-C08BE4DDDBDA}" type="pres">
      <dgm:prSet presAssocID="{905529DF-8694-4DB2-94A4-4BDFD2E9BF1E}" presName="sibTrans" presStyleCnt="0"/>
      <dgm:spPr/>
    </dgm:pt>
    <dgm:pt modelId="{BF5E0C38-324F-4629-8B05-A0A0D39BFABD}" type="pres">
      <dgm:prSet presAssocID="{63E866FD-303C-48B8-B38A-A2899440B902}" presName="compNode" presStyleCnt="0"/>
      <dgm:spPr/>
    </dgm:pt>
    <dgm:pt modelId="{A30E2E11-3A94-40D2-98DC-094E6DF5690D}" type="pres">
      <dgm:prSet presAssocID="{63E866FD-303C-48B8-B38A-A2899440B902}" presName="iconRect" presStyleLbl="node1" presStyleIdx="2" presStyleCnt="5" custLinFactNeighborX="9005" custLinFactNeighborY="-7461"/>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537EEDD3-97C4-49DE-9C13-95410E509F86}" type="pres">
      <dgm:prSet presAssocID="{63E866FD-303C-48B8-B38A-A2899440B902}" presName="spaceRect" presStyleCnt="0"/>
      <dgm:spPr/>
    </dgm:pt>
    <dgm:pt modelId="{82FA2376-FFBD-4BE4-B963-4069107FACBB}" type="pres">
      <dgm:prSet presAssocID="{63E866FD-303C-48B8-B38A-A2899440B902}" presName="textRect" presStyleLbl="revTx" presStyleIdx="2" presStyleCnt="5" custScaleY="135253" custLinFactNeighborX="4096">
        <dgm:presLayoutVars>
          <dgm:chMax val="1"/>
          <dgm:chPref val="1"/>
        </dgm:presLayoutVars>
      </dgm:prSet>
      <dgm:spPr/>
    </dgm:pt>
    <dgm:pt modelId="{5209339B-6881-4618-A999-BB625570D413}" type="pres">
      <dgm:prSet presAssocID="{E55D860C-F990-4EDA-A957-96798EF56041}" presName="sibTrans" presStyleCnt="0"/>
      <dgm:spPr/>
    </dgm:pt>
    <dgm:pt modelId="{2F9AA064-5C2E-47F3-877E-7ED830FC4B91}" type="pres">
      <dgm:prSet presAssocID="{A12F774C-F2D8-4612-ABD2-20CE2E43A19C}" presName="compNode" presStyleCnt="0"/>
      <dgm:spPr/>
    </dgm:pt>
    <dgm:pt modelId="{8575EAAD-FB5D-42A8-833B-B42B551AD81E}" type="pres">
      <dgm:prSet presAssocID="{A12F774C-F2D8-4612-ABD2-20CE2E43A19C}" presName="iconRect" presStyleLbl="node1" presStyleIdx="3" presStyleCnt="5" custLinFactNeighborX="-15357" custLinFactNeighborY="-2989"/>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end with solid fill"/>
        </a:ext>
      </dgm:extLst>
    </dgm:pt>
    <dgm:pt modelId="{7608FD7A-246D-48B2-AFED-4B9AB726608B}" type="pres">
      <dgm:prSet presAssocID="{A12F774C-F2D8-4612-ABD2-20CE2E43A19C}" presName="spaceRect" presStyleCnt="0"/>
      <dgm:spPr/>
    </dgm:pt>
    <dgm:pt modelId="{0D2BDFAE-EEEB-4528-BD40-E7B511CBF40F}" type="pres">
      <dgm:prSet presAssocID="{A12F774C-F2D8-4612-ABD2-20CE2E43A19C}" presName="textRect" presStyleLbl="revTx" presStyleIdx="3" presStyleCnt="5" custScaleY="132112" custLinFactNeighborX="-512">
        <dgm:presLayoutVars>
          <dgm:chMax val="1"/>
          <dgm:chPref val="1"/>
        </dgm:presLayoutVars>
      </dgm:prSet>
      <dgm:spPr/>
    </dgm:pt>
    <dgm:pt modelId="{C011D64C-01F6-4786-8957-7C107CCFBEE3}" type="pres">
      <dgm:prSet presAssocID="{43043174-CB2A-40C5-9A61-B1D509DE967D}" presName="sibTrans" presStyleCnt="0"/>
      <dgm:spPr/>
    </dgm:pt>
    <dgm:pt modelId="{967B15E5-F758-487A-B2F5-3A1ECDE092B0}" type="pres">
      <dgm:prSet presAssocID="{4A604050-85C5-40A1-AB50-06CBF2CB6A3D}" presName="compNode" presStyleCnt="0"/>
      <dgm:spPr/>
    </dgm:pt>
    <dgm:pt modelId="{AB5DB8CD-4053-491E-8AF5-5F47C3511C01}" type="pres">
      <dgm:prSet presAssocID="{4A604050-85C5-40A1-AB50-06CBF2CB6A3D}" presName="iconRect" presStyleLbl="node1" presStyleIdx="4" presStyleCnt="5" custLinFactNeighborX="-14140" custLinFactNeighborY="-7981"/>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oolhouse"/>
        </a:ext>
      </dgm:extLst>
    </dgm:pt>
    <dgm:pt modelId="{B6C2B7F0-22E3-47C7-8780-1D00662E50A6}" type="pres">
      <dgm:prSet presAssocID="{4A604050-85C5-40A1-AB50-06CBF2CB6A3D}" presName="spaceRect" presStyleCnt="0"/>
      <dgm:spPr/>
    </dgm:pt>
    <dgm:pt modelId="{5C5135AC-0E3F-45DC-B032-F10BC04CF296}" type="pres">
      <dgm:prSet presAssocID="{4A604050-85C5-40A1-AB50-06CBF2CB6A3D}" presName="textRect" presStyleLbl="revTx" presStyleIdx="4" presStyleCnt="5" custScaleY="132420" custLinFactNeighborX="-6656">
        <dgm:presLayoutVars>
          <dgm:chMax val="1"/>
          <dgm:chPref val="1"/>
        </dgm:presLayoutVars>
      </dgm:prSet>
      <dgm:spPr/>
    </dgm:pt>
  </dgm:ptLst>
  <dgm:cxnLst>
    <dgm:cxn modelId="{FDF16A1E-86CC-4F3A-BE2F-387E148E834D}" srcId="{FED06FDB-E03C-4BFC-820F-313FB9B6A648}" destId="{FE63BD6F-EC1E-4A8B-8A64-8F91B20D7D41}" srcOrd="0" destOrd="0" parTransId="{79D8F18F-2EA5-4380-9610-B9C293D0EE2A}" sibTransId="{D827037D-8B47-4B99-A064-846D7ABF5018}"/>
    <dgm:cxn modelId="{23C58160-D597-4507-AB5C-527BD0476651}" srcId="{FED06FDB-E03C-4BFC-820F-313FB9B6A648}" destId="{9558E1EA-6022-4747-860F-3EABA4F0367E}" srcOrd="1" destOrd="0" parTransId="{4BC7DB5E-4EA7-4299-B93D-0D9D5AA38137}" sibTransId="{905529DF-8694-4DB2-94A4-4BDFD2E9BF1E}"/>
    <dgm:cxn modelId="{E55C2662-842A-4C75-BD71-30E2685BF757}" type="presOf" srcId="{A12F774C-F2D8-4612-ABD2-20CE2E43A19C}" destId="{0D2BDFAE-EEEB-4528-BD40-E7B511CBF40F}" srcOrd="0" destOrd="0" presId="urn:microsoft.com/office/officeart/2018/2/layout/IconLabelList"/>
    <dgm:cxn modelId="{0AAA6E63-3667-458F-97C1-3456A417773F}" srcId="{FED06FDB-E03C-4BFC-820F-313FB9B6A648}" destId="{4A604050-85C5-40A1-AB50-06CBF2CB6A3D}" srcOrd="4" destOrd="0" parTransId="{54EE1A86-6605-4B0A-9169-40034123B14F}" sibTransId="{AFF44A63-9F13-4E65-9EB8-4EBFDFEA564E}"/>
    <dgm:cxn modelId="{EC8E6A64-0044-40F4-AB28-4F3EBFF2D7D5}" srcId="{FED06FDB-E03C-4BFC-820F-313FB9B6A648}" destId="{A12F774C-F2D8-4612-ABD2-20CE2E43A19C}" srcOrd="3" destOrd="0" parTransId="{7870ADA5-EF18-477F-8514-6594AA94A912}" sibTransId="{43043174-CB2A-40C5-9A61-B1D509DE967D}"/>
    <dgm:cxn modelId="{9AF06D9A-19FC-4673-8488-1C1CC302FAF3}" type="presOf" srcId="{63E866FD-303C-48B8-B38A-A2899440B902}" destId="{82FA2376-FFBD-4BE4-B963-4069107FACBB}" srcOrd="0" destOrd="0" presId="urn:microsoft.com/office/officeart/2018/2/layout/IconLabelList"/>
    <dgm:cxn modelId="{14B4CE9C-F46B-491B-A4F4-BA767A35F824}" type="presOf" srcId="{9558E1EA-6022-4747-860F-3EABA4F0367E}" destId="{969EEF68-DE1B-49ED-9BE3-F0CC6EEA7151}" srcOrd="0" destOrd="0" presId="urn:microsoft.com/office/officeart/2018/2/layout/IconLabelList"/>
    <dgm:cxn modelId="{54FF71B1-16A8-407A-AD6C-F464565954A1}" type="presOf" srcId="{FED06FDB-E03C-4BFC-820F-313FB9B6A648}" destId="{98772C81-A4A9-491B-9A1B-112ED2CE9D14}" srcOrd="0" destOrd="0" presId="urn:microsoft.com/office/officeart/2018/2/layout/IconLabelList"/>
    <dgm:cxn modelId="{514516BA-CE50-4C16-B5C0-D65014E8B7F5}" type="presOf" srcId="{4A604050-85C5-40A1-AB50-06CBF2CB6A3D}" destId="{5C5135AC-0E3F-45DC-B032-F10BC04CF296}" srcOrd="0" destOrd="0" presId="urn:microsoft.com/office/officeart/2018/2/layout/IconLabelList"/>
    <dgm:cxn modelId="{A01B7BC9-9FEF-4D56-BA7E-30C8138BEB9E}" type="presOf" srcId="{FE63BD6F-EC1E-4A8B-8A64-8F91B20D7D41}" destId="{20AA98A9-52E5-4434-A4ED-8BC5491061CB}" srcOrd="0" destOrd="0" presId="urn:microsoft.com/office/officeart/2018/2/layout/IconLabelList"/>
    <dgm:cxn modelId="{534E24E9-E760-4105-BE8C-06A00AD02DD0}" srcId="{FED06FDB-E03C-4BFC-820F-313FB9B6A648}" destId="{63E866FD-303C-48B8-B38A-A2899440B902}" srcOrd="2" destOrd="0" parTransId="{428EAE27-8738-4F11-8903-72DAADB1BC9A}" sibTransId="{E55D860C-F990-4EDA-A957-96798EF56041}"/>
    <dgm:cxn modelId="{746F2464-44E4-44E9-A1D0-6EC5A347EA53}" type="presParOf" srcId="{98772C81-A4A9-491B-9A1B-112ED2CE9D14}" destId="{8E0CFD64-2F12-47F9-9699-30EDEDE5A2D0}" srcOrd="0" destOrd="0" presId="urn:microsoft.com/office/officeart/2018/2/layout/IconLabelList"/>
    <dgm:cxn modelId="{FB212455-6AE6-4115-804A-078DA0A7B679}" type="presParOf" srcId="{8E0CFD64-2F12-47F9-9699-30EDEDE5A2D0}" destId="{27FB4376-F925-4519-AF64-6B9EE42C87AD}" srcOrd="0" destOrd="0" presId="urn:microsoft.com/office/officeart/2018/2/layout/IconLabelList"/>
    <dgm:cxn modelId="{CFE0C8FF-75C9-4866-B9C8-A637416DC757}" type="presParOf" srcId="{8E0CFD64-2F12-47F9-9699-30EDEDE5A2D0}" destId="{B3CB5078-0F13-4FD9-AA7D-72FF56728BCE}" srcOrd="1" destOrd="0" presId="urn:microsoft.com/office/officeart/2018/2/layout/IconLabelList"/>
    <dgm:cxn modelId="{525B82FE-2CCE-49B1-B42D-506D66966D6E}" type="presParOf" srcId="{8E0CFD64-2F12-47F9-9699-30EDEDE5A2D0}" destId="{20AA98A9-52E5-4434-A4ED-8BC5491061CB}" srcOrd="2" destOrd="0" presId="urn:microsoft.com/office/officeart/2018/2/layout/IconLabelList"/>
    <dgm:cxn modelId="{2FA65343-979A-4CBD-BE03-E0067D2A5BD4}" type="presParOf" srcId="{98772C81-A4A9-491B-9A1B-112ED2CE9D14}" destId="{C155F3FF-1D32-4208-9CE7-4B62C428A52F}" srcOrd="1" destOrd="0" presId="urn:microsoft.com/office/officeart/2018/2/layout/IconLabelList"/>
    <dgm:cxn modelId="{438B0E8E-6580-4998-ABE7-FD3CF750B469}" type="presParOf" srcId="{98772C81-A4A9-491B-9A1B-112ED2CE9D14}" destId="{E491214A-E5F0-4441-A375-74A0C6DE1CAA}" srcOrd="2" destOrd="0" presId="urn:microsoft.com/office/officeart/2018/2/layout/IconLabelList"/>
    <dgm:cxn modelId="{DFA6F217-A19F-4D64-9E7C-879BF78449A0}" type="presParOf" srcId="{E491214A-E5F0-4441-A375-74A0C6DE1CAA}" destId="{E9A2C174-6753-414D-8E90-1FBFE35C0187}" srcOrd="0" destOrd="0" presId="urn:microsoft.com/office/officeart/2018/2/layout/IconLabelList"/>
    <dgm:cxn modelId="{BC06B120-674B-4421-A2BA-3ADCD5CD15CB}" type="presParOf" srcId="{E491214A-E5F0-4441-A375-74A0C6DE1CAA}" destId="{05BB755C-31FC-4BB8-B39E-E1DA58143DD9}" srcOrd="1" destOrd="0" presId="urn:microsoft.com/office/officeart/2018/2/layout/IconLabelList"/>
    <dgm:cxn modelId="{DF52540A-AC55-4F4A-B46A-C167502EB1B1}" type="presParOf" srcId="{E491214A-E5F0-4441-A375-74A0C6DE1CAA}" destId="{969EEF68-DE1B-49ED-9BE3-F0CC6EEA7151}" srcOrd="2" destOrd="0" presId="urn:microsoft.com/office/officeart/2018/2/layout/IconLabelList"/>
    <dgm:cxn modelId="{AC95F304-2792-4DCD-B625-4FE2533F5D3C}" type="presParOf" srcId="{98772C81-A4A9-491B-9A1B-112ED2CE9D14}" destId="{58B57CDC-0A9F-405F-A0DE-C08BE4DDDBDA}" srcOrd="3" destOrd="0" presId="urn:microsoft.com/office/officeart/2018/2/layout/IconLabelList"/>
    <dgm:cxn modelId="{3D5E29F3-61EF-4C85-BF17-260A39FE74C1}" type="presParOf" srcId="{98772C81-A4A9-491B-9A1B-112ED2CE9D14}" destId="{BF5E0C38-324F-4629-8B05-A0A0D39BFABD}" srcOrd="4" destOrd="0" presId="urn:microsoft.com/office/officeart/2018/2/layout/IconLabelList"/>
    <dgm:cxn modelId="{5530CD5A-C844-4D3E-8D59-F4351BCA5604}" type="presParOf" srcId="{BF5E0C38-324F-4629-8B05-A0A0D39BFABD}" destId="{A30E2E11-3A94-40D2-98DC-094E6DF5690D}" srcOrd="0" destOrd="0" presId="urn:microsoft.com/office/officeart/2018/2/layout/IconLabelList"/>
    <dgm:cxn modelId="{44E8304A-4AE3-47A0-881F-192824DE234D}" type="presParOf" srcId="{BF5E0C38-324F-4629-8B05-A0A0D39BFABD}" destId="{537EEDD3-97C4-49DE-9C13-95410E509F86}" srcOrd="1" destOrd="0" presId="urn:microsoft.com/office/officeart/2018/2/layout/IconLabelList"/>
    <dgm:cxn modelId="{F322575D-CA12-495D-B14C-ACA00766CA5D}" type="presParOf" srcId="{BF5E0C38-324F-4629-8B05-A0A0D39BFABD}" destId="{82FA2376-FFBD-4BE4-B963-4069107FACBB}" srcOrd="2" destOrd="0" presId="urn:microsoft.com/office/officeart/2018/2/layout/IconLabelList"/>
    <dgm:cxn modelId="{249C38CA-3EED-4C5E-8805-BF4C3CBB6CA9}" type="presParOf" srcId="{98772C81-A4A9-491B-9A1B-112ED2CE9D14}" destId="{5209339B-6881-4618-A999-BB625570D413}" srcOrd="5" destOrd="0" presId="urn:microsoft.com/office/officeart/2018/2/layout/IconLabelList"/>
    <dgm:cxn modelId="{2CF95D99-624B-43C8-83A5-A5EEEE27FAEA}" type="presParOf" srcId="{98772C81-A4A9-491B-9A1B-112ED2CE9D14}" destId="{2F9AA064-5C2E-47F3-877E-7ED830FC4B91}" srcOrd="6" destOrd="0" presId="urn:microsoft.com/office/officeart/2018/2/layout/IconLabelList"/>
    <dgm:cxn modelId="{D8BBDD02-8F9F-4659-BA93-C33BFD7E13E3}" type="presParOf" srcId="{2F9AA064-5C2E-47F3-877E-7ED830FC4B91}" destId="{8575EAAD-FB5D-42A8-833B-B42B551AD81E}" srcOrd="0" destOrd="0" presId="urn:microsoft.com/office/officeart/2018/2/layout/IconLabelList"/>
    <dgm:cxn modelId="{6B52ED72-BF18-41C7-A05C-7C7D64F87EDF}" type="presParOf" srcId="{2F9AA064-5C2E-47F3-877E-7ED830FC4B91}" destId="{7608FD7A-246D-48B2-AFED-4B9AB726608B}" srcOrd="1" destOrd="0" presId="urn:microsoft.com/office/officeart/2018/2/layout/IconLabelList"/>
    <dgm:cxn modelId="{B5EEF0D8-9132-494E-8A1A-417C707F6446}" type="presParOf" srcId="{2F9AA064-5C2E-47F3-877E-7ED830FC4B91}" destId="{0D2BDFAE-EEEB-4528-BD40-E7B511CBF40F}" srcOrd="2" destOrd="0" presId="urn:microsoft.com/office/officeart/2018/2/layout/IconLabelList"/>
    <dgm:cxn modelId="{E45E1762-0B8C-4F8B-8167-76D2386CFD36}" type="presParOf" srcId="{98772C81-A4A9-491B-9A1B-112ED2CE9D14}" destId="{C011D64C-01F6-4786-8957-7C107CCFBEE3}" srcOrd="7" destOrd="0" presId="urn:microsoft.com/office/officeart/2018/2/layout/IconLabelList"/>
    <dgm:cxn modelId="{7210DB9B-3E6F-47EF-931D-A74DEA28D337}" type="presParOf" srcId="{98772C81-A4A9-491B-9A1B-112ED2CE9D14}" destId="{967B15E5-F758-487A-B2F5-3A1ECDE092B0}" srcOrd="8" destOrd="0" presId="urn:microsoft.com/office/officeart/2018/2/layout/IconLabelList"/>
    <dgm:cxn modelId="{E361480E-4B8F-4A33-828F-ED39594E36DF}" type="presParOf" srcId="{967B15E5-F758-487A-B2F5-3A1ECDE092B0}" destId="{AB5DB8CD-4053-491E-8AF5-5F47C3511C01}" srcOrd="0" destOrd="0" presId="urn:microsoft.com/office/officeart/2018/2/layout/IconLabelList"/>
    <dgm:cxn modelId="{4119FF47-7D16-4C83-AF95-0B42B0FBCC20}" type="presParOf" srcId="{967B15E5-F758-487A-B2F5-3A1ECDE092B0}" destId="{B6C2B7F0-22E3-47C7-8780-1D00662E50A6}" srcOrd="1" destOrd="0" presId="urn:microsoft.com/office/officeart/2018/2/layout/IconLabelList"/>
    <dgm:cxn modelId="{E6A3AAD9-EFB6-4DD5-8D6B-3169FD0BD7A6}" type="presParOf" srcId="{967B15E5-F758-487A-B2F5-3A1ECDE092B0}" destId="{5C5135AC-0E3F-45DC-B032-F10BC04CF29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F0E0B-3389-4F1F-B6F3-CC8D315FD19C}">
      <dsp:nvSpPr>
        <dsp:cNvPr id="0" name=""/>
        <dsp:cNvSpPr/>
      </dsp:nvSpPr>
      <dsp:spPr>
        <a:xfrm>
          <a:off x="854357" y="1095669"/>
          <a:ext cx="1098000" cy="1098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4CD5F33-D052-4F2A-B07F-E72982AD8215}">
      <dsp:nvSpPr>
        <dsp:cNvPr id="0" name=""/>
        <dsp:cNvSpPr/>
      </dsp:nvSpPr>
      <dsp:spPr>
        <a:xfrm>
          <a:off x="1088357" y="1329669"/>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2C52252-5492-4D6A-8A72-0472BF3E030B}">
      <dsp:nvSpPr>
        <dsp:cNvPr id="0" name=""/>
        <dsp:cNvSpPr/>
      </dsp:nvSpPr>
      <dsp:spPr>
        <a:xfrm>
          <a:off x="503357"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dirty="0"/>
            <a:t>Higher education</a:t>
          </a:r>
          <a:endParaRPr lang="en-GB" sz="1700" kern="1200" noProof="0" dirty="0"/>
        </a:p>
      </dsp:txBody>
      <dsp:txXfrm>
        <a:off x="503357" y="2535669"/>
        <a:ext cx="1800000" cy="720000"/>
      </dsp:txXfrm>
    </dsp:sp>
    <dsp:sp modelId="{F3D85CDB-6AD6-46B0-B8D7-B411D11E4636}">
      <dsp:nvSpPr>
        <dsp:cNvPr id="0" name=""/>
        <dsp:cNvSpPr/>
      </dsp:nvSpPr>
      <dsp:spPr>
        <a:xfrm>
          <a:off x="2969357" y="1095669"/>
          <a:ext cx="1098000" cy="1098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AA9534-BC25-4B3F-B9BC-AA164445A2C5}">
      <dsp:nvSpPr>
        <dsp:cNvPr id="0" name=""/>
        <dsp:cNvSpPr/>
      </dsp:nvSpPr>
      <dsp:spPr>
        <a:xfrm>
          <a:off x="3203357" y="1329669"/>
          <a:ext cx="630000" cy="63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D58AFDC-0778-4BDB-A08D-62A10077DD53}">
      <dsp:nvSpPr>
        <dsp:cNvPr id="0" name=""/>
        <dsp:cNvSpPr/>
      </dsp:nvSpPr>
      <dsp:spPr>
        <a:xfrm>
          <a:off x="2618357"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dirty="0"/>
            <a:t>Apprenticeships</a:t>
          </a:r>
        </a:p>
      </dsp:txBody>
      <dsp:txXfrm>
        <a:off x="2618357" y="2535669"/>
        <a:ext cx="1800000" cy="720000"/>
      </dsp:txXfrm>
    </dsp:sp>
    <dsp:sp modelId="{1FDC76F1-2A12-499B-A052-2BF375205DC8}">
      <dsp:nvSpPr>
        <dsp:cNvPr id="0" name=""/>
        <dsp:cNvSpPr/>
      </dsp:nvSpPr>
      <dsp:spPr>
        <a:xfrm>
          <a:off x="5084357" y="1095669"/>
          <a:ext cx="1098000" cy="1098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4F966E3-79AD-4D79-A9F6-4C206CD81EF2}">
      <dsp:nvSpPr>
        <dsp:cNvPr id="0" name=""/>
        <dsp:cNvSpPr/>
      </dsp:nvSpPr>
      <dsp:spPr>
        <a:xfrm>
          <a:off x="5318357" y="1329669"/>
          <a:ext cx="630000" cy="63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236270-E10F-4009-89A6-1703EE4C6AB1}">
      <dsp:nvSpPr>
        <dsp:cNvPr id="0" name=""/>
        <dsp:cNvSpPr/>
      </dsp:nvSpPr>
      <dsp:spPr>
        <a:xfrm>
          <a:off x="4733357"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a:t>Studying abroad</a:t>
          </a:r>
        </a:p>
      </dsp:txBody>
      <dsp:txXfrm>
        <a:off x="4733357" y="2535669"/>
        <a:ext cx="1800000" cy="720000"/>
      </dsp:txXfrm>
    </dsp:sp>
    <dsp:sp modelId="{85F07643-39BA-442D-AA96-CE8150BC8E35}">
      <dsp:nvSpPr>
        <dsp:cNvPr id="0" name=""/>
        <dsp:cNvSpPr/>
      </dsp:nvSpPr>
      <dsp:spPr>
        <a:xfrm>
          <a:off x="7199357" y="1095669"/>
          <a:ext cx="1098000" cy="1098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7071DA3-9DF3-44F3-91BC-1B157B696D45}">
      <dsp:nvSpPr>
        <dsp:cNvPr id="0" name=""/>
        <dsp:cNvSpPr/>
      </dsp:nvSpPr>
      <dsp:spPr>
        <a:xfrm>
          <a:off x="7433357" y="1329669"/>
          <a:ext cx="630000" cy="63000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14FC8B5-2BDE-4F8A-AED2-B2C221876442}">
      <dsp:nvSpPr>
        <dsp:cNvPr id="0" name=""/>
        <dsp:cNvSpPr/>
      </dsp:nvSpPr>
      <dsp:spPr>
        <a:xfrm>
          <a:off x="6848357"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a:t>Gap year</a:t>
          </a:r>
        </a:p>
      </dsp:txBody>
      <dsp:txXfrm>
        <a:off x="6848357" y="2535669"/>
        <a:ext cx="1800000" cy="720000"/>
      </dsp:txXfrm>
    </dsp:sp>
    <dsp:sp modelId="{917E4EEE-F4B1-47A3-8845-BAE3FA8736FD}">
      <dsp:nvSpPr>
        <dsp:cNvPr id="0" name=""/>
        <dsp:cNvSpPr/>
      </dsp:nvSpPr>
      <dsp:spPr>
        <a:xfrm>
          <a:off x="9314357" y="1095669"/>
          <a:ext cx="1098000" cy="1098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CC0D43-A32E-4D3C-ABFA-87375245EF6D}">
      <dsp:nvSpPr>
        <dsp:cNvPr id="0" name=""/>
        <dsp:cNvSpPr/>
      </dsp:nvSpPr>
      <dsp:spPr>
        <a:xfrm>
          <a:off x="9548357" y="1329669"/>
          <a:ext cx="630000" cy="630000"/>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655ECA1-80E0-4BA0-AEE3-1825E4F54959}">
      <dsp:nvSpPr>
        <dsp:cNvPr id="0" name=""/>
        <dsp:cNvSpPr/>
      </dsp:nvSpPr>
      <dsp:spPr>
        <a:xfrm>
          <a:off x="8963357"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kern="1200"/>
            <a:t>Getting a job</a:t>
          </a:r>
        </a:p>
      </dsp:txBody>
      <dsp:txXfrm>
        <a:off x="8963357" y="2535669"/>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D06A9-7338-462B-B047-9FCAD7444B86}">
      <dsp:nvSpPr>
        <dsp:cNvPr id="0" name=""/>
        <dsp:cNvSpPr/>
      </dsp:nvSpPr>
      <dsp:spPr>
        <a:xfrm>
          <a:off x="326727" y="927058"/>
          <a:ext cx="1007929" cy="10079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6AF98-CEB4-4B40-9A10-672DBF01BA87}">
      <dsp:nvSpPr>
        <dsp:cNvPr id="0" name=""/>
        <dsp:cNvSpPr/>
      </dsp:nvSpPr>
      <dsp:spPr>
        <a:xfrm>
          <a:off x="541532" y="1141862"/>
          <a:ext cx="578320" cy="5783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57D0D7-66D6-41ED-92D3-998E281C192B}">
      <dsp:nvSpPr>
        <dsp:cNvPr id="0" name=""/>
        <dsp:cNvSpPr/>
      </dsp:nvSpPr>
      <dsp:spPr>
        <a:xfrm>
          <a:off x="4520" y="2248933"/>
          <a:ext cx="1652343" cy="97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Start your application </a:t>
          </a: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from May</a:t>
          </a:r>
          <a:endParaRPr lang="en-US"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sp:txBody>
      <dsp:txXfrm>
        <a:off x="4520" y="2248933"/>
        <a:ext cx="1652343" cy="970751"/>
      </dsp:txXfrm>
    </dsp:sp>
    <dsp:sp modelId="{BCA4B69A-2DF3-4AC8-BB19-2B3390F9B89A}">
      <dsp:nvSpPr>
        <dsp:cNvPr id="0" name=""/>
        <dsp:cNvSpPr/>
      </dsp:nvSpPr>
      <dsp:spPr>
        <a:xfrm>
          <a:off x="2268231" y="927058"/>
          <a:ext cx="1007929" cy="10079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8CBB5-CD31-4EE2-8AB7-18F160BC3A19}">
      <dsp:nvSpPr>
        <dsp:cNvPr id="0" name=""/>
        <dsp:cNvSpPr/>
      </dsp:nvSpPr>
      <dsp:spPr>
        <a:xfrm>
          <a:off x="2483036" y="1141862"/>
          <a:ext cx="578320" cy="5783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FFF142-CF47-4163-8467-A5A22CDAF05E}">
      <dsp:nvSpPr>
        <dsp:cNvPr id="0" name=""/>
        <dsp:cNvSpPr/>
      </dsp:nvSpPr>
      <dsp:spPr>
        <a:xfrm>
          <a:off x="1946024" y="2248933"/>
          <a:ext cx="1652343" cy="97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Universities and colleges </a:t>
          </a: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can’t see </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your other choices when you apply.</a:t>
          </a:r>
          <a:endParaRPr lang="en-US"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sp:txBody>
      <dsp:txXfrm>
        <a:off x="1946024" y="2248933"/>
        <a:ext cx="1652343" cy="970751"/>
      </dsp:txXfrm>
    </dsp:sp>
    <dsp:sp modelId="{61A2CFD1-CA00-4AA4-86E7-9626B9315F3B}">
      <dsp:nvSpPr>
        <dsp:cNvPr id="0" name=""/>
        <dsp:cNvSpPr/>
      </dsp:nvSpPr>
      <dsp:spPr>
        <a:xfrm>
          <a:off x="4209735" y="927058"/>
          <a:ext cx="1007929" cy="10079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A96EE-E92B-4D9A-A9EE-001D0A075164}">
      <dsp:nvSpPr>
        <dsp:cNvPr id="0" name=""/>
        <dsp:cNvSpPr/>
      </dsp:nvSpPr>
      <dsp:spPr>
        <a:xfrm>
          <a:off x="4424540" y="1141862"/>
          <a:ext cx="578320" cy="5783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F0CCE-5ACC-4D81-9209-2856B0C04CB4}">
      <dsp:nvSpPr>
        <dsp:cNvPr id="0" name=""/>
        <dsp:cNvSpPr/>
      </dsp:nvSpPr>
      <dsp:spPr>
        <a:xfrm>
          <a:off x="3887528" y="2248933"/>
          <a:ext cx="1652343" cy="97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Apply by the </a:t>
          </a: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equal consideration date</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t>
          </a:r>
          <a:endParaRPr lang="en-US"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sp:txBody>
      <dsp:txXfrm>
        <a:off x="3887528" y="2248933"/>
        <a:ext cx="1652343" cy="970751"/>
      </dsp:txXfrm>
    </dsp:sp>
    <dsp:sp modelId="{E5B3BBBA-5C56-4A57-A9F9-FCF1F1EEFDA3}">
      <dsp:nvSpPr>
        <dsp:cNvPr id="0" name=""/>
        <dsp:cNvSpPr/>
      </dsp:nvSpPr>
      <dsp:spPr>
        <a:xfrm>
          <a:off x="6151239" y="927058"/>
          <a:ext cx="1007929" cy="10079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F4059-C846-40B1-99E7-C59AE40CA7A9}">
      <dsp:nvSpPr>
        <dsp:cNvPr id="0" name=""/>
        <dsp:cNvSpPr/>
      </dsp:nvSpPr>
      <dsp:spPr>
        <a:xfrm>
          <a:off x="6366044" y="1141862"/>
          <a:ext cx="578320" cy="57832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04E952-EA2B-4088-AEF3-94654AB73254}">
      <dsp:nvSpPr>
        <dsp:cNvPr id="0" name=""/>
        <dsp:cNvSpPr/>
      </dsp:nvSpPr>
      <dsp:spPr>
        <a:xfrm>
          <a:off x="5829032" y="2248933"/>
          <a:ext cx="1652343" cy="97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Five choices</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 unless applying to study medicine, veterinary, medicine/science, dentistry – then it’s </a:t>
          </a: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four choices</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t>
          </a:r>
          <a:endParaRPr lang="en-US"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sp:txBody>
      <dsp:txXfrm>
        <a:off x="5829032" y="2248933"/>
        <a:ext cx="1652343" cy="970751"/>
      </dsp:txXfrm>
    </dsp:sp>
    <dsp:sp modelId="{47D38A9A-169A-4D47-9FFD-1980C155B5E1}">
      <dsp:nvSpPr>
        <dsp:cNvPr id="0" name=""/>
        <dsp:cNvSpPr/>
      </dsp:nvSpPr>
      <dsp:spPr>
        <a:xfrm>
          <a:off x="8092743" y="927058"/>
          <a:ext cx="1007929" cy="10079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B9B5F-7C28-4DA0-9A92-137D3F89AD8A}">
      <dsp:nvSpPr>
        <dsp:cNvPr id="0" name=""/>
        <dsp:cNvSpPr/>
      </dsp:nvSpPr>
      <dsp:spPr>
        <a:xfrm>
          <a:off x="8307548" y="1141862"/>
          <a:ext cx="578320" cy="57832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A730BD-79FD-4266-A7B6-A279342EF5F7}">
      <dsp:nvSpPr>
        <dsp:cNvPr id="0" name=""/>
        <dsp:cNvSpPr/>
      </dsp:nvSpPr>
      <dsp:spPr>
        <a:xfrm>
          <a:off x="7770536" y="2248933"/>
          <a:ext cx="1652343" cy="97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You </a:t>
          </a: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can’t apply to both </a:t>
          </a:r>
          <a:r>
            <a:rPr lang="en-GB" sz="1200" b="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O</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xford and Cambridge.</a:t>
          </a:r>
          <a:endParaRPr lang="en-US"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sp:txBody>
      <dsp:txXfrm>
        <a:off x="7770536" y="2248933"/>
        <a:ext cx="1652343" cy="970751"/>
      </dsp:txXfrm>
    </dsp:sp>
    <dsp:sp modelId="{0979B6CB-E9E0-4EA4-A8DA-ADB5ABDBAA80}">
      <dsp:nvSpPr>
        <dsp:cNvPr id="0" name=""/>
        <dsp:cNvSpPr/>
      </dsp:nvSpPr>
      <dsp:spPr>
        <a:xfrm>
          <a:off x="10034247" y="927058"/>
          <a:ext cx="1007929" cy="10079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2EB50-7ED6-4268-AFB3-380348FFE572}">
      <dsp:nvSpPr>
        <dsp:cNvPr id="0" name=""/>
        <dsp:cNvSpPr/>
      </dsp:nvSpPr>
      <dsp:spPr>
        <a:xfrm>
          <a:off x="10249052" y="1141862"/>
          <a:ext cx="578320" cy="57832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4F775-76E3-4D13-9667-D1480096CD50}">
      <dsp:nvSpPr>
        <dsp:cNvPr id="0" name=""/>
        <dsp:cNvSpPr/>
      </dsp:nvSpPr>
      <dsp:spPr>
        <a:xfrm>
          <a:off x="9712040" y="2248933"/>
          <a:ext cx="1652343" cy="97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Applying </a:t>
          </a:r>
          <a:r>
            <a:rPr lang="en-GB" sz="1200" b="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costs</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 </a:t>
          </a:r>
          <a:r>
            <a:rPr lang="en-GB" sz="1200" b="1"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£28.95</a:t>
          </a:r>
          <a:r>
            <a:rPr lang="en-GB"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rPr>
            <a:t>. </a:t>
          </a:r>
          <a:endParaRPr lang="en-US" sz="1200" kern="1200" cap="none" dirty="0">
            <a:solidFill>
              <a:schemeClr val="bg2"/>
            </a:solidFill>
            <a:latin typeface="Arial" panose="020B0604020202020204" pitchFamily="34" charset="0"/>
            <a:ea typeface="Roboto Light" panose="02000000000000000000" pitchFamily="2" charset="0"/>
            <a:cs typeface="Arial" panose="020B0604020202020204" pitchFamily="34" charset="0"/>
          </a:endParaRPr>
        </a:p>
      </dsp:txBody>
      <dsp:txXfrm>
        <a:off x="9712040" y="2248933"/>
        <a:ext cx="1652343" cy="970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B4376-F925-4519-AF64-6B9EE42C87AD}">
      <dsp:nvSpPr>
        <dsp:cNvPr id="0" name=""/>
        <dsp:cNvSpPr/>
      </dsp:nvSpPr>
      <dsp:spPr>
        <a:xfrm>
          <a:off x="1471847" y="1559482"/>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A98A9-52E5-4434-A4ED-8BC5491061CB}">
      <dsp:nvSpPr>
        <dsp:cNvPr id="0" name=""/>
        <dsp:cNvSpPr/>
      </dsp:nvSpPr>
      <dsp:spPr>
        <a:xfrm>
          <a:off x="1016983" y="2616118"/>
          <a:ext cx="1800000" cy="1307993"/>
        </a:xfrm>
        <a:prstGeom prst="rect">
          <a:avLst/>
        </a:prstGeom>
        <a:solidFill>
          <a:srgbClr val="3BC0C7"/>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endParaRPr lang="en-GB" sz="1200" b="0" i="0" kern="120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marL="0" lvl="0" indent="0" algn="ctr" defTabSz="533400">
            <a:lnSpc>
              <a:spcPct val="100000"/>
            </a:lnSpc>
            <a:spcBef>
              <a:spcPct val="0"/>
            </a:spcBef>
            <a:spcAft>
              <a:spcPct val="35000"/>
            </a:spcAft>
            <a:buNone/>
          </a:pPr>
          <a:r>
            <a:rPr lang="en-GB" sz="1200" b="0" i="0" kern="1200" dirty="0">
              <a:solidFill>
                <a:schemeClr val="bg1"/>
              </a:solidFill>
              <a:latin typeface="Arial" panose="020B0604020202020204" pitchFamily="34" charset="0"/>
              <a:ea typeface="Roboto Light" panose="02000000000000000000" pitchFamily="2" charset="0"/>
              <a:cs typeface="Arial" panose="020B0604020202020204" pitchFamily="34" charset="0"/>
            </a:rPr>
            <a:t>Student registers for a UCAS Hub account to carry out research and start application.</a:t>
          </a:r>
        </a:p>
      </dsp:txBody>
      <dsp:txXfrm>
        <a:off x="1016983" y="2616118"/>
        <a:ext cx="1800000" cy="1307993"/>
      </dsp:txXfrm>
    </dsp:sp>
    <dsp:sp modelId="{E9A2C174-6753-414D-8E90-1FBFE35C0187}">
      <dsp:nvSpPr>
        <dsp:cNvPr id="0" name=""/>
        <dsp:cNvSpPr/>
      </dsp:nvSpPr>
      <dsp:spPr>
        <a:xfrm>
          <a:off x="3482073" y="1556899"/>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EEF68-DE1B-49ED-9BE3-F0CC6EEA7151}">
      <dsp:nvSpPr>
        <dsp:cNvPr id="0" name=""/>
        <dsp:cNvSpPr/>
      </dsp:nvSpPr>
      <dsp:spPr>
        <a:xfrm>
          <a:off x="3045871" y="2609874"/>
          <a:ext cx="1800000" cy="1316318"/>
        </a:xfrm>
        <a:prstGeom prst="rect">
          <a:avLst/>
        </a:prstGeom>
        <a:solidFill>
          <a:srgbClr val="5DB88D"/>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endParaRPr lang="en-GB" sz="1200" b="0" kern="120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marL="0" lvl="0" indent="0" algn="ctr" defTabSz="533400">
            <a:lnSpc>
              <a:spcPct val="100000"/>
            </a:lnSpc>
            <a:spcBef>
              <a:spcPct val="0"/>
            </a:spcBef>
            <a:spcAft>
              <a:spcPct val="35000"/>
            </a:spcAft>
            <a:buNone/>
          </a:pPr>
          <a:r>
            <a:rPr lang="en-GB" sz="1200" b="0" kern="1200" dirty="0">
              <a:solidFill>
                <a:schemeClr val="bg1"/>
              </a:solidFill>
              <a:latin typeface="Arial" panose="020B0604020202020204" pitchFamily="34" charset="0"/>
              <a:ea typeface="Roboto Light" panose="02000000000000000000" pitchFamily="2" charset="0"/>
              <a:cs typeface="Arial" panose="020B0604020202020204" pitchFamily="34" charset="0"/>
            </a:rPr>
            <a:t>Student completes all sections of the application and sends it to their school/college.</a:t>
          </a:r>
        </a:p>
      </dsp:txBody>
      <dsp:txXfrm>
        <a:off x="3045871" y="2609874"/>
        <a:ext cx="1800000" cy="1316318"/>
      </dsp:txXfrm>
    </dsp:sp>
    <dsp:sp modelId="{A30E2E11-3A94-40D2-98DC-094E6DF5690D}">
      <dsp:nvSpPr>
        <dsp:cNvPr id="0" name=""/>
        <dsp:cNvSpPr/>
      </dsp:nvSpPr>
      <dsp:spPr>
        <a:xfrm>
          <a:off x="5568594" y="1600018"/>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A2376-FFBD-4BE4-B963-4069107FACBB}">
      <dsp:nvSpPr>
        <dsp:cNvPr id="0" name=""/>
        <dsp:cNvSpPr/>
      </dsp:nvSpPr>
      <dsp:spPr>
        <a:xfrm>
          <a:off x="5074381" y="2638507"/>
          <a:ext cx="1800000" cy="1278140"/>
        </a:xfrm>
        <a:prstGeom prst="rect">
          <a:avLst/>
        </a:prstGeom>
        <a:solidFill>
          <a:srgbClr val="FF645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endParaRPr lang="en-GB" sz="1200" b="0" kern="120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marL="0" lvl="0" indent="0" algn="ctr" defTabSz="533400">
            <a:lnSpc>
              <a:spcPct val="100000"/>
            </a:lnSpc>
            <a:spcBef>
              <a:spcPct val="0"/>
            </a:spcBef>
            <a:spcAft>
              <a:spcPct val="35000"/>
            </a:spcAft>
            <a:buNone/>
          </a:pPr>
          <a:r>
            <a:rPr lang="en-GB" sz="1200" b="0" kern="1200" dirty="0">
              <a:solidFill>
                <a:schemeClr val="bg1"/>
              </a:solidFill>
              <a:latin typeface="Arial" panose="020B0604020202020204" pitchFamily="34" charset="0"/>
              <a:ea typeface="Roboto Light" panose="02000000000000000000" pitchFamily="2" charset="0"/>
              <a:cs typeface="Arial" panose="020B0604020202020204" pitchFamily="34" charset="0"/>
            </a:rPr>
            <a:t>Teacher or adviser reviews the application and adds reference and predicted grades.</a:t>
          </a:r>
        </a:p>
      </dsp:txBody>
      <dsp:txXfrm>
        <a:off x="5074381" y="2638507"/>
        <a:ext cx="1800000" cy="1278140"/>
      </dsp:txXfrm>
    </dsp:sp>
    <dsp:sp modelId="{8575EAAD-FB5D-42A8-833B-B42B551AD81E}">
      <dsp:nvSpPr>
        <dsp:cNvPr id="0" name=""/>
        <dsp:cNvSpPr/>
      </dsp:nvSpPr>
      <dsp:spPr>
        <a:xfrm>
          <a:off x="7486261" y="1643661"/>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BDFAE-EEEB-4528-BD40-E7B511CBF40F}">
      <dsp:nvSpPr>
        <dsp:cNvPr id="0" name=""/>
        <dsp:cNvSpPr/>
      </dsp:nvSpPr>
      <dsp:spPr>
        <a:xfrm>
          <a:off x="7106437" y="2660769"/>
          <a:ext cx="1800000" cy="1248458"/>
        </a:xfrm>
        <a:prstGeom prst="rect">
          <a:avLst/>
        </a:prstGeom>
        <a:solidFill>
          <a:srgbClr val="836CD8"/>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endParaRPr lang="en-GB" sz="1200" b="0" kern="120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marL="0" lvl="0" indent="0" algn="ctr" defTabSz="533400">
            <a:lnSpc>
              <a:spcPct val="100000"/>
            </a:lnSpc>
            <a:spcBef>
              <a:spcPct val="0"/>
            </a:spcBef>
            <a:spcAft>
              <a:spcPct val="35000"/>
            </a:spcAft>
            <a:buNone/>
          </a:pPr>
          <a:r>
            <a:rPr lang="en-GB" sz="1200" b="0" kern="1200" dirty="0">
              <a:solidFill>
                <a:schemeClr val="bg1"/>
              </a:solidFill>
              <a:latin typeface="Arial" panose="020B0604020202020204" pitchFamily="34" charset="0"/>
              <a:ea typeface="Roboto Light" panose="02000000000000000000" pitchFamily="2" charset="0"/>
              <a:cs typeface="Arial" panose="020B0604020202020204" pitchFamily="34" charset="0"/>
            </a:rPr>
            <a:t>Applications are sent to UCAS by the school or college on behalf of the student.</a:t>
          </a:r>
        </a:p>
      </dsp:txBody>
      <dsp:txXfrm>
        <a:off x="7106437" y="2660769"/>
        <a:ext cx="1800000" cy="1248458"/>
      </dsp:txXfrm>
    </dsp:sp>
    <dsp:sp modelId="{AB5DB8CD-4053-491E-8AF5-5F47C3511C01}">
      <dsp:nvSpPr>
        <dsp:cNvPr id="0" name=""/>
        <dsp:cNvSpPr/>
      </dsp:nvSpPr>
      <dsp:spPr>
        <a:xfrm>
          <a:off x="9611119" y="1602499"/>
          <a:ext cx="810000" cy="81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135AC-0E3F-45DC-B032-F10BC04CF296}">
      <dsp:nvSpPr>
        <dsp:cNvPr id="0" name=""/>
        <dsp:cNvSpPr/>
      </dsp:nvSpPr>
      <dsp:spPr>
        <a:xfrm>
          <a:off x="9110845" y="2658586"/>
          <a:ext cx="1800000" cy="1251368"/>
        </a:xfrm>
        <a:prstGeom prst="rect">
          <a:avLst/>
        </a:prstGeom>
        <a:solidFill>
          <a:srgbClr val="FBC65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endParaRPr lang="en-GB" sz="1200" b="0" i="0" kern="1200" dirty="0">
            <a:solidFill>
              <a:schemeClr val="bg1"/>
            </a:solidFill>
            <a:latin typeface="Arial" panose="020B0604020202020204" pitchFamily="34" charset="0"/>
            <a:ea typeface="Roboto Light" panose="02000000000000000000" pitchFamily="2" charset="0"/>
            <a:cs typeface="Arial" panose="020B0604020202020204" pitchFamily="34" charset="0"/>
          </a:endParaRPr>
        </a:p>
        <a:p>
          <a:pPr marL="0" lvl="0" indent="0" algn="ctr" defTabSz="533400">
            <a:lnSpc>
              <a:spcPct val="100000"/>
            </a:lnSpc>
            <a:spcBef>
              <a:spcPct val="0"/>
            </a:spcBef>
            <a:spcAft>
              <a:spcPct val="35000"/>
            </a:spcAft>
            <a:buNone/>
          </a:pPr>
          <a:r>
            <a:rPr lang="en-GB" sz="1200" b="0" i="0" kern="1200" dirty="0">
              <a:solidFill>
                <a:schemeClr val="bg1"/>
              </a:solidFill>
              <a:latin typeface="Arial" panose="020B0604020202020204" pitchFamily="34" charset="0"/>
              <a:ea typeface="Roboto Light" panose="02000000000000000000" pitchFamily="2" charset="0"/>
              <a:cs typeface="Arial" panose="020B0604020202020204" pitchFamily="34" charset="0"/>
            </a:rPr>
            <a:t>Universities and colleges make their decisions on the application. </a:t>
          </a:r>
        </a:p>
      </dsp:txBody>
      <dsp:txXfrm>
        <a:off x="9110845" y="2658586"/>
        <a:ext cx="1800000" cy="125136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7185C-1BC5-4CEE-9F0C-F9B854807B47}"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8681E-5FB6-4939-A20B-54F783015002}" type="slidenum">
              <a:rPr lang="en-GB" smtClean="0"/>
              <a:t>‹#›</a:t>
            </a:fld>
            <a:endParaRPr lang="en-GB"/>
          </a:p>
        </p:txBody>
      </p:sp>
    </p:spTree>
    <p:extLst>
      <p:ext uri="{BB962C8B-B14F-4D97-AF65-F5344CB8AC3E}">
        <p14:creationId xmlns:p14="http://schemas.microsoft.com/office/powerpoint/2010/main" val="229627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B106E-8D4E-4C4B-B3F1-B510A67D8807}" type="slidenum">
              <a:rPr lang="en-US" smtClean="0"/>
              <a:t>4</a:t>
            </a:fld>
            <a:endParaRPr lang="en-US"/>
          </a:p>
        </p:txBody>
      </p:sp>
    </p:spTree>
    <p:extLst>
      <p:ext uri="{BB962C8B-B14F-4D97-AF65-F5344CB8AC3E}">
        <p14:creationId xmlns:p14="http://schemas.microsoft.com/office/powerpoint/2010/main" val="183175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9B106E-8D4E-4C4B-B3F1-B510A67D88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48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9B106E-8D4E-4C4B-B3F1-B510A67D88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2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will be</a:t>
            </a:r>
            <a:r>
              <a:rPr lang="en-GB" baseline="0" dirty="0"/>
              <a:t> on Plan 2- when looking at the student finance website info.</a:t>
            </a:r>
            <a:endParaRPr lang="en-GB" dirty="0"/>
          </a:p>
        </p:txBody>
      </p:sp>
      <p:sp>
        <p:nvSpPr>
          <p:cNvPr id="4" name="Slide Number Placeholder 3"/>
          <p:cNvSpPr>
            <a:spLocks noGrp="1"/>
          </p:cNvSpPr>
          <p:nvPr>
            <p:ph type="sldNum" sz="quarter" idx="10"/>
          </p:nvPr>
        </p:nvSpPr>
        <p:spPr/>
        <p:txBody>
          <a:bodyPr/>
          <a:lstStyle/>
          <a:p>
            <a:fld id="{C52B0380-405F-4D74-BC27-CA7DEC742283}" type="slidenum">
              <a:rPr lang="en-GB" smtClean="0"/>
              <a:t>15</a:t>
            </a:fld>
            <a:endParaRPr lang="en-GB"/>
          </a:p>
        </p:txBody>
      </p:sp>
    </p:spTree>
    <p:extLst>
      <p:ext uri="{BB962C8B-B14F-4D97-AF65-F5344CB8AC3E}">
        <p14:creationId xmlns:p14="http://schemas.microsoft.com/office/powerpoint/2010/main" val="124578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encourage students to have a look at this I their own time </a:t>
            </a:r>
            <a:r>
              <a:rPr lang="en-GB" baseline="0"/>
              <a:t>but also </a:t>
            </a:r>
            <a:r>
              <a:rPr lang="en-GB" baseline="0" dirty="0"/>
              <a:t>show them the website &amp; highlight where to look- info on full-time students</a:t>
            </a:r>
            <a:endParaRPr lang="en-GB" dirty="0"/>
          </a:p>
        </p:txBody>
      </p:sp>
      <p:sp>
        <p:nvSpPr>
          <p:cNvPr id="4" name="Slide Number Placeholder 3"/>
          <p:cNvSpPr>
            <a:spLocks noGrp="1"/>
          </p:cNvSpPr>
          <p:nvPr>
            <p:ph type="sldNum" sz="quarter" idx="10"/>
          </p:nvPr>
        </p:nvSpPr>
        <p:spPr/>
        <p:txBody>
          <a:bodyPr/>
          <a:lstStyle/>
          <a:p>
            <a:fld id="{C52B0380-405F-4D74-BC27-CA7DEC742283}" type="slidenum">
              <a:rPr lang="en-GB" smtClean="0"/>
              <a:t>17</a:t>
            </a:fld>
            <a:endParaRPr lang="en-GB"/>
          </a:p>
        </p:txBody>
      </p:sp>
    </p:spTree>
    <p:extLst>
      <p:ext uri="{BB962C8B-B14F-4D97-AF65-F5344CB8AC3E}">
        <p14:creationId xmlns:p14="http://schemas.microsoft.com/office/powerpoint/2010/main" val="383076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000000"/>
                </a:solidFill>
                <a:effectLst/>
                <a:latin typeface="Calibri Light" panose="020F0302020204030204" pitchFamily="34" charset="0"/>
                <a:ea typeface="Calibri" panose="020F0502020204030204" pitchFamily="34" charset="0"/>
              </a:rPr>
              <a:t>Each apprenticeship has a level which will fall into one of the four categories above: Intermediate apprenticeships, Advanced apprenticeships, Higher apprenticeships and Degree apprenticeships.</a:t>
            </a:r>
          </a:p>
          <a:p>
            <a:pPr marL="171450" lvl="0" indent="-171450">
              <a:buFont typeface="Arial" panose="020B0604020202020204" pitchFamily="34" charset="0"/>
              <a:buChar char="•"/>
            </a:pPr>
            <a:endParaRPr lang="en-GB" sz="1800">
              <a:solidFill>
                <a:srgbClr val="000000"/>
              </a:solidFill>
              <a:effectLst/>
              <a:latin typeface="Calibri Light" panose="020F0302020204030204" pitchFamily="34" charset="0"/>
              <a:ea typeface="Calibri" panose="020F0502020204030204" pitchFamily="34" charset="0"/>
            </a:endParaRPr>
          </a:p>
          <a:p>
            <a:pPr marL="171450" lvl="0" indent="-171450">
              <a:buFont typeface="Arial" panose="020B0604020202020204" pitchFamily="34" charset="0"/>
              <a:buChar char="•"/>
            </a:pPr>
            <a:r>
              <a:rPr lang="en-GB" sz="1800">
                <a:solidFill>
                  <a:srgbClr val="000000"/>
                </a:solidFill>
                <a:effectLst/>
                <a:latin typeface="Calibri Light" panose="020F0302020204030204" pitchFamily="34" charset="0"/>
                <a:ea typeface="Calibri" panose="020F0502020204030204" pitchFamily="34" charset="0"/>
              </a:rPr>
              <a:t>The equivalent educational level column helps to explain what level the qualification at the end of the apprenticeship will be in comparison to more familiar qualifications, like GCSEs and A Levels. </a:t>
            </a:r>
          </a:p>
          <a:p>
            <a:pPr marL="171450" lvl="0" indent="-171450">
              <a:buFont typeface="Arial" panose="020B0604020202020204" pitchFamily="34" charset="0"/>
              <a:buChar char="•"/>
            </a:pPr>
            <a:endParaRPr lang="en-GB" sz="1800" kern="1200" baseline="0">
              <a:solidFill>
                <a:srgbClr val="000000"/>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So you can see that if you do a level 3 (advanced) apprenticeship, once you have qualified you’ll have gained a qualification that is equivalent to 2 A Levels, a level 3 diploma or other equivalents, like IB’s or BTECs.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0" lvl="0" indent="0">
              <a:buFont typeface="Arial" panose="020B0604020202020204" pitchFamily="34" charset="0"/>
              <a:buNone/>
            </a:pPr>
            <a:r>
              <a:rPr lang="en-GB" sz="1200" b="1" kern="1200" baseline="0">
                <a:solidFill>
                  <a:schemeClr val="tx1"/>
                </a:solidFill>
                <a:effectLst/>
                <a:latin typeface="+mn-lt"/>
                <a:ea typeface="+mn-ea"/>
                <a:cs typeface="+mn-cs"/>
              </a:rPr>
              <a:t>Presenter notes: Opportunity to pause to ask if there are any questions about levels and how they work. </a:t>
            </a:r>
          </a:p>
          <a:p>
            <a:pPr lvl="0"/>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The level of apprenticeship you start at will depend on the kind of job that you are applying for.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It’s really important not to be held back by only looking for a particular level e.g. degree apprenticeships. Apprenticeships work a bit differently to school which can be confusing, as lots of students think that they should progress onto the next level, so if you leave after GCSEs you should do a Level 3 and if you finish after A Levels you should go for a degree apprenticeship, but this isn’t always the case.</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Depending on the sector and apprenticeship, it may be that you need to start at advanced or higher level and work your way up, or that brilliant apprenticeships are only offered at Level 2 or 3 – for example, Journalism is only offered at Level 3 because that is all the industry requires. </a:t>
            </a:r>
          </a:p>
          <a:p>
            <a:pPr marL="171450" lvl="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a:solidFill>
                  <a:schemeClr val="tx1"/>
                </a:solidFill>
                <a:effectLst/>
                <a:latin typeface="+mn-lt"/>
                <a:ea typeface="+mn-ea"/>
                <a:cs typeface="+mn-cs"/>
              </a:rPr>
              <a:t>Equally, you may be entering a completely new sector or industry that you haven’t studied or worked in before, and so may need to do a Level 2 or 3 to enter the world of work and get that understanding. </a:t>
            </a:r>
            <a:br>
              <a:rPr lang="en-GB" sz="1200" kern="1200" baseline="0">
                <a:solidFill>
                  <a:schemeClr val="tx1"/>
                </a:solidFill>
                <a:effectLst/>
                <a:latin typeface="+mn-lt"/>
                <a:ea typeface="+mn-ea"/>
                <a:cs typeface="+mn-cs"/>
              </a:rPr>
            </a:br>
            <a:r>
              <a:rPr lang="en-GB" sz="1200" kern="1200" baseline="0">
                <a:solidFill>
                  <a:schemeClr val="tx1"/>
                </a:solidFill>
                <a:effectLst/>
                <a:latin typeface="+mn-lt"/>
                <a:ea typeface="+mn-ea"/>
                <a:cs typeface="+mn-cs"/>
              </a:rPr>
              <a:t>Doing a job is completely different to getting a GCSE or A Level and that’s why it can be a bit confusing.</a:t>
            </a:r>
          </a:p>
          <a:p>
            <a:pPr lvl="0"/>
            <a:endParaRPr lang="en-GB"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It is very important to keep an open mind so that you can explore all of the opportunities available and have multiple options available when applying. </a:t>
            </a:r>
          </a:p>
          <a:p>
            <a:pPr lvl="0"/>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20</a:t>
            </a:fld>
            <a:endParaRPr lang="en-GB"/>
          </a:p>
        </p:txBody>
      </p:sp>
    </p:spTree>
    <p:extLst>
      <p:ext uri="{BB962C8B-B14F-4D97-AF65-F5344CB8AC3E}">
        <p14:creationId xmlns:p14="http://schemas.microsoft.com/office/powerpoint/2010/main" val="406979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Please update this slide with local companies if you feel that the logos are not representative of your area. Please include small and large organisations. </a:t>
            </a:r>
          </a:p>
          <a:p>
            <a:endParaRPr lang="en-GB" sz="1200" dirty="0"/>
          </a:p>
          <a:p>
            <a:pPr marL="171450" indent="-171450">
              <a:buFont typeface="Arial" panose="020B0604020202020204" pitchFamily="34" charset="0"/>
              <a:buChar char="•"/>
            </a:pPr>
            <a:r>
              <a:rPr lang="en-GB" sz="1200" dirty="0"/>
              <a:t>Equally, the range of employers offering apprenticeships is incredible.</a:t>
            </a:r>
          </a:p>
          <a:p>
            <a:endParaRPr lang="en-GB" sz="1200" dirty="0"/>
          </a:p>
          <a:p>
            <a:pPr marL="171450" indent="-171450">
              <a:buFont typeface="Arial" panose="020B0604020202020204" pitchFamily="34" charset="0"/>
              <a:buChar char="•"/>
            </a:pPr>
            <a:r>
              <a:rPr lang="en-GB" sz="1200" dirty="0"/>
              <a:t>This slide shows you some really familiar logos of big companies in England who all recruit apprentices.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Some of these employers may not be recruiting currently, but you will be able to track their recruitment updates on their websites or social media.</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Around 50% of apprenticeships started are with large companies like this, but 50% will be with smaller local companies.</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a:p>
            <a:pPr marL="171450" indent="-1714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a:t>
            </a:r>
            <a:r>
              <a:rPr lang="en-GB" sz="1200" b="1" kern="1200" dirty="0">
                <a:solidFill>
                  <a:schemeClr val="tx1"/>
                </a:solidFill>
                <a:effectLst/>
                <a:latin typeface="+mn-lt"/>
                <a:ea typeface="+mn-ea"/>
                <a:cs typeface="+mn-cs"/>
              </a:rPr>
              <a:t>Please include an example of a local company in the town that you are delivering in.</a:t>
            </a:r>
            <a:br>
              <a:rPr lang="en-GB" sz="1200" b="1" kern="1200" dirty="0">
                <a:solidFill>
                  <a:schemeClr val="tx1"/>
                </a:solidFill>
                <a:effectLst/>
                <a:latin typeface="+mn-lt"/>
                <a:ea typeface="+mn-ea"/>
                <a:cs typeface="+mn-cs"/>
              </a:rPr>
            </a:br>
            <a:r>
              <a:rPr lang="en-GB" sz="1200" b="1" dirty="0"/>
              <a:t>An example of a small local company is…X who employs apprentices in job roles like X and X etc.</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605F26-C9CD-4BFE-BE5E-69BB28F82833}" type="slidenum">
              <a:rPr lang="en-GB" smtClean="0"/>
              <a:t>21</a:t>
            </a:fld>
            <a:endParaRPr lang="en-GB"/>
          </a:p>
        </p:txBody>
      </p:sp>
    </p:spTree>
    <p:extLst>
      <p:ext uri="{BB962C8B-B14F-4D97-AF65-F5344CB8AC3E}">
        <p14:creationId xmlns:p14="http://schemas.microsoft.com/office/powerpoint/2010/main" val="423368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a:t>Presenter notes: </a:t>
            </a:r>
            <a:r>
              <a:rPr lang="en-GB" altLang="en-US" sz="1200" b="1"/>
              <a:t>We would expect this slide to be updated by the delivery partner to reflect local opportunities by searching through Find an Apprenticeship</a:t>
            </a:r>
          </a:p>
          <a:p>
            <a:pPr eaLnBrk="1" hangingPunct="1">
              <a:spcBef>
                <a:spcPct val="0"/>
              </a:spcBef>
            </a:pPr>
            <a:endParaRPr lang="en-GB" altLang="en-US" sz="1200" b="0"/>
          </a:p>
          <a:p>
            <a:pPr marL="171450" indent="-171450" eaLnBrk="1" hangingPunct="1">
              <a:spcBef>
                <a:spcPct val="0"/>
              </a:spcBef>
              <a:buFont typeface="Arial" panose="020B0604020202020204" pitchFamily="34" charset="0"/>
              <a:buChar char="•"/>
            </a:pPr>
            <a:r>
              <a:rPr lang="en-GB" altLang="en-US" sz="1200" b="0"/>
              <a:t>So as I said before, I </a:t>
            </a:r>
            <a:r>
              <a:rPr lang="en-GB" altLang="en-US" sz="1200" b="0" baseline="0"/>
              <a:t>had a look on the Find an apprenticeship website before coming along today so that I could see how many vacancies are out there at the moment.</a:t>
            </a:r>
            <a:br>
              <a:rPr lang="en-GB" altLang="en-US" sz="1200" b="0" baseline="0"/>
            </a:b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If you notice, within 5 miles of this school/college today, there are </a:t>
            </a:r>
            <a:r>
              <a:rPr lang="en-GB" altLang="en-US" sz="1200" b="1" baseline="0"/>
              <a:t>xx</a:t>
            </a:r>
            <a:r>
              <a:rPr lang="en-GB" altLang="en-US" sz="1200" b="0" baseline="0"/>
              <a:t> vacancies.</a:t>
            </a:r>
            <a:br>
              <a:rPr lang="en-GB" altLang="en-US" sz="1200" b="0" baseline="0"/>
            </a:b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You can see how this number grows the more you increase the distance.</a:t>
            </a:r>
          </a:p>
          <a:p>
            <a:pPr eaLnBrk="1" hangingPunct="1">
              <a:spcBef>
                <a:spcPct val="0"/>
              </a:spcBef>
            </a:pP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You will need to think about how far you are prepared to travel for work each day.</a:t>
            </a:r>
            <a:br>
              <a:rPr lang="en-GB" altLang="en-US" sz="1200" b="0" baseline="0"/>
            </a:b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If you want to think about working in the</a:t>
            </a:r>
            <a:r>
              <a:rPr lang="en-GB" altLang="en-US" sz="1200" b="1" baseline="0"/>
              <a:t> (insert name of an appropriate town/city)</a:t>
            </a:r>
            <a:r>
              <a:rPr lang="en-GB" altLang="en-US" sz="1200" b="0" baseline="0"/>
              <a:t>, then you could be looking for vacancies there.</a:t>
            </a:r>
          </a:p>
          <a:p>
            <a:pPr marL="171450" indent="-171450" eaLnBrk="1" hangingPunct="1">
              <a:spcBef>
                <a:spcPct val="0"/>
              </a:spcBef>
              <a:buFont typeface="Arial" panose="020B0604020202020204" pitchFamily="34" charset="0"/>
              <a:buChar char="•"/>
            </a:pPr>
            <a:endParaRPr lang="en-GB" altLang="en-US" sz="1200" b="0" baseline="0"/>
          </a:p>
          <a:p>
            <a:pPr marL="171450" indent="-171450" eaLnBrk="1" hangingPunct="1">
              <a:spcBef>
                <a:spcPct val="0"/>
              </a:spcBef>
              <a:buFont typeface="Arial" panose="020B0604020202020204" pitchFamily="34" charset="0"/>
              <a:buChar char="•"/>
            </a:pPr>
            <a:r>
              <a:rPr lang="en-GB" altLang="en-US" sz="1200" b="0" baseline="0"/>
              <a:t>The one rule is that you will need to be able to get there, on time, every day.</a:t>
            </a:r>
          </a:p>
          <a:p>
            <a:pPr marL="171450" indent="-171450" eaLnBrk="1" hangingPunct="1">
              <a:spcBef>
                <a:spcPct val="0"/>
              </a:spcBef>
              <a:buFont typeface="Arial" panose="020B0604020202020204" pitchFamily="34" charset="0"/>
              <a:buChar char="•"/>
            </a:pPr>
            <a:endParaRPr lang="en-GB" altLang="en-US" sz="1200" b="0" baseline="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Remember, it is important not</a:t>
            </a:r>
            <a:r>
              <a:rPr lang="en-GB" sz="1200" kern="1200" baseline="0">
                <a:solidFill>
                  <a:schemeClr val="tx1"/>
                </a:solidFill>
                <a:effectLst/>
                <a:latin typeface="+mn-lt"/>
                <a:ea typeface="+mn-ea"/>
                <a:cs typeface="+mn-cs"/>
              </a:rPr>
              <a:t> to restrict your</a:t>
            </a:r>
            <a:r>
              <a:rPr lang="en-GB" sz="1200" kern="120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It is also important to do some wider research and look in lots of places for apprenticeships, which we will discuss more on shortly. </a:t>
            </a: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22</a:t>
            </a:fld>
            <a:endParaRPr lang="en-GB"/>
          </a:p>
        </p:txBody>
      </p:sp>
    </p:spTree>
    <p:extLst>
      <p:ext uri="{BB962C8B-B14F-4D97-AF65-F5344CB8AC3E}">
        <p14:creationId xmlns:p14="http://schemas.microsoft.com/office/powerpoint/2010/main" val="198255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54C3-AD7B-E5B2-318A-D068CE564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022B06-A744-E366-69F4-1D4E516CF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6E2286-295E-2B92-01E0-DBA06DAE9161}"/>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5" name="Footer Placeholder 4">
            <a:extLst>
              <a:ext uri="{FF2B5EF4-FFF2-40B4-BE49-F238E27FC236}">
                <a16:creationId xmlns:a16="http://schemas.microsoft.com/office/drawing/2014/main" id="{DC944469-8B4E-1203-F166-077C6EC73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83397-9F27-6FAD-723F-EC11FCFF4488}"/>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127588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580A-FE1B-8B07-6E61-D654FEE6A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0895B-93C1-0574-411A-FA1DD50A6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59BB0-AF93-EF98-A7F2-59874652E62E}"/>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5" name="Footer Placeholder 4">
            <a:extLst>
              <a:ext uri="{FF2B5EF4-FFF2-40B4-BE49-F238E27FC236}">
                <a16:creationId xmlns:a16="http://schemas.microsoft.com/office/drawing/2014/main" id="{26462FA9-461B-2F60-CEB5-5D4D8FFFE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5CD6D-50B5-0F83-96E9-3A18E4A871A2}"/>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41678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BE0E5-F254-E041-D32B-5E33F6929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5B67B3-EEB3-D2DD-1F1F-E4364551C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DC884-FA9E-01CA-D27C-7AC4B5C2A3EF}"/>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5" name="Footer Placeholder 4">
            <a:extLst>
              <a:ext uri="{FF2B5EF4-FFF2-40B4-BE49-F238E27FC236}">
                <a16:creationId xmlns:a16="http://schemas.microsoft.com/office/drawing/2014/main" id="{A22A26C1-4C5B-2E47-D850-F11E83676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D60AE7-1EE6-F2EE-F09A-F5A72990C620}"/>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9709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mlin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p:nvSpPr>
        <p:spPr>
          <a:xfrm rot="16200000">
            <a:off x="8660719" y="3326716"/>
            <a:ext cx="6858000" cy="2045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7951791" y="6486860"/>
            <a:ext cx="3123463" cy="314629"/>
          </a:xfrm>
          <a:prstGeom prst="rect">
            <a:avLst/>
          </a:prstGeom>
        </p:spPr>
        <p:txBody>
          <a:bodyPr vert="horz" lIns="91440" tIns="45720" rIns="0" bIns="45720" rtlCol="0" anchor="ctr"/>
          <a:lstStyle>
            <a:lvl1pPr algn="r">
              <a:defRPr sz="1200">
                <a:solidFill>
                  <a:schemeClr val="tx1"/>
                </a:solidFill>
              </a:defRPr>
            </a:lvl1pPr>
          </a:lstStyle>
          <a:p>
            <a:fld id="{E13ED7F5-D386-9F4E-93F6-FF04FAB3DF3D}" type="datetime4">
              <a:rPr lang="en-GB" smtClean="0"/>
              <a:pPr/>
              <a:t>24 September 2025</a:t>
            </a:fld>
            <a:endParaRPr lang="en-US" dirty="0"/>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11075255" y="6486860"/>
            <a:ext cx="733629" cy="301789"/>
          </a:xfrm>
          <a:prstGeom prst="rect">
            <a:avLst/>
          </a:prstGeom>
        </p:spPr>
        <p:txBody>
          <a:bodyPr vert="horz" lIns="91440" tIns="45720" rIns="91440" bIns="45720" rtlCol="0" anchor="ctr"/>
          <a:lstStyle>
            <a:lvl1pPr algn="l">
              <a:defRPr sz="1200">
                <a:solidFill>
                  <a:schemeClr val="tx1"/>
                </a:solidFill>
              </a:defRPr>
            </a:lvl1pPr>
          </a:lstStyle>
          <a:p>
            <a:r>
              <a:rPr lang="en-US" dirty="0"/>
              <a:t>|   </a:t>
            </a:r>
            <a:fld id="{D7A593A7-184A-6D43-8A36-702213271FF9}" type="slidenum">
              <a:rPr lang="en-US" smtClean="0"/>
              <a:pPr/>
              <a:t>‹#›</a:t>
            </a:fld>
            <a:endParaRPr lang="en-US" dirty="0"/>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796406" y="6486860"/>
            <a:ext cx="5976833" cy="301789"/>
          </a:xfrm>
          <a:prstGeom prst="rect">
            <a:avLst/>
          </a:prstGeom>
        </p:spPr>
        <p:txBody>
          <a:bodyPr vert="horz" lIns="91440" tIns="45720" rIns="91440" bIns="45720" rtlCol="0" anchor="ctr"/>
          <a:lstStyle>
            <a:lvl1pPr algn="l">
              <a:defRPr sz="1200">
                <a:solidFill>
                  <a:schemeClr val="tx1"/>
                </a:solidFill>
              </a:defRPr>
            </a:lvl1pPr>
          </a:lstStyle>
          <a:p>
            <a:r>
              <a:rPr lang="en-US" dirty="0"/>
              <a:t>Security marking: </a:t>
            </a:r>
            <a:r>
              <a:rPr lang="en-US" b="1" dirty="0"/>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p:nvPicPr>
        <p:blipFill>
          <a:blip r:embed="rId2"/>
          <a:stretch>
            <a:fillRect/>
          </a:stretch>
        </p:blipFill>
        <p:spPr>
          <a:xfrm>
            <a:off x="383118" y="6514147"/>
            <a:ext cx="819719" cy="247216"/>
          </a:xfrm>
          <a:prstGeom prst="rect">
            <a:avLst/>
          </a:prstGeom>
        </p:spPr>
      </p:pic>
    </p:spTree>
    <p:extLst>
      <p:ext uri="{BB962C8B-B14F-4D97-AF65-F5344CB8AC3E}">
        <p14:creationId xmlns:p14="http://schemas.microsoft.com/office/powerpoint/2010/main" val="240033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mlin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p:nvSpPr>
        <p:spPr>
          <a:xfrm rot="16200000">
            <a:off x="8660719" y="3326716"/>
            <a:ext cx="6858000" cy="204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7951791" y="6486860"/>
            <a:ext cx="3123463" cy="314629"/>
          </a:xfrm>
          <a:prstGeom prst="rect">
            <a:avLst/>
          </a:prstGeom>
        </p:spPr>
        <p:txBody>
          <a:bodyPr vert="horz" lIns="91440" tIns="45720" rIns="0" bIns="45720" rtlCol="0" anchor="ctr"/>
          <a:lstStyle>
            <a:lvl1pPr algn="r">
              <a:defRPr sz="1200">
                <a:solidFill>
                  <a:schemeClr val="tx1"/>
                </a:solidFill>
              </a:defRPr>
            </a:lvl1pPr>
          </a:lstStyle>
          <a:p>
            <a:fld id="{E13ED7F5-D386-9F4E-93F6-FF04FAB3DF3D}" type="datetime4">
              <a:rPr lang="en-GB" smtClean="0"/>
              <a:pPr/>
              <a:t>24 September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11075255" y="6486860"/>
            <a:ext cx="733629" cy="301789"/>
          </a:xfrm>
          <a:prstGeom prst="rect">
            <a:avLst/>
          </a:prstGeom>
        </p:spPr>
        <p:txBody>
          <a:bodyPr vert="horz" lIns="91440" tIns="45720" rIns="91440" bIns="45720" rtlCol="0" anchor="ctr"/>
          <a:lstStyle>
            <a:lvl1pPr algn="l">
              <a:defRPr sz="12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796406" y="6486860"/>
            <a:ext cx="5976833" cy="301789"/>
          </a:xfrm>
          <a:prstGeom prst="rect">
            <a:avLst/>
          </a:prstGeom>
        </p:spPr>
        <p:txBody>
          <a:bodyPr vert="horz" lIns="91440" tIns="45720" rIns="91440" bIns="45720" rtlCol="0" anchor="ctr"/>
          <a:lstStyle>
            <a:lvl1pPr algn="l">
              <a:defRPr sz="12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p:nvPicPr>
        <p:blipFill>
          <a:blip r:embed="rId2"/>
          <a:stretch>
            <a:fillRect/>
          </a:stretch>
        </p:blipFill>
        <p:spPr>
          <a:xfrm>
            <a:off x="383118" y="6514147"/>
            <a:ext cx="819719" cy="247216"/>
          </a:xfrm>
          <a:prstGeom prst="rect">
            <a:avLst/>
          </a:prstGeom>
        </p:spPr>
      </p:pic>
    </p:spTree>
    <p:extLst>
      <p:ext uri="{BB962C8B-B14F-4D97-AF65-F5344CB8AC3E}">
        <p14:creationId xmlns:p14="http://schemas.microsoft.com/office/powerpoint/2010/main" val="202384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B6C72-80DB-6947-A268-72C014729A3E}"/>
              </a:ext>
            </a:extLst>
          </p:cNvPr>
          <p:cNvPicPr>
            <a:picLocks noChangeAspect="1"/>
          </p:cNvPicPr>
          <p:nvPr/>
        </p:nvPicPr>
        <p:blipFill>
          <a:blip r:embed="rId2"/>
          <a:stretch>
            <a:fillRect/>
          </a:stretch>
        </p:blipFill>
        <p:spPr>
          <a:xfrm>
            <a:off x="10819119" y="441986"/>
            <a:ext cx="989765" cy="298500"/>
          </a:xfrm>
          <a:prstGeom prst="rect">
            <a:avLst/>
          </a:prstGeom>
        </p:spPr>
      </p:pic>
      <p:sp>
        <p:nvSpPr>
          <p:cNvPr id="9" name="Rectangle 8">
            <a:extLst>
              <a:ext uri="{FF2B5EF4-FFF2-40B4-BE49-F238E27FC236}">
                <a16:creationId xmlns:a16="http://schemas.microsoft.com/office/drawing/2014/main" id="{59B790EC-8C5B-D343-A62E-4D3C8191175D}"/>
              </a:ext>
            </a:extLst>
          </p:cNvPr>
          <p:cNvSpPr/>
          <p:nvPr/>
        </p:nvSpPr>
        <p:spPr>
          <a:xfrm>
            <a:off x="0" y="6405033"/>
            <a:ext cx="12192000" cy="452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Date Placeholder 3">
            <a:extLst>
              <a:ext uri="{FF2B5EF4-FFF2-40B4-BE49-F238E27FC236}">
                <a16:creationId xmlns:a16="http://schemas.microsoft.com/office/drawing/2014/main" id="{EBEDA432-64C8-DE4C-ACA0-1C8F1BE663F4}"/>
              </a:ext>
            </a:extLst>
          </p:cNvPr>
          <p:cNvSpPr>
            <a:spLocks noGrp="1"/>
          </p:cNvSpPr>
          <p:nvPr>
            <p:ph type="dt" sz="half" idx="10"/>
          </p:nvPr>
        </p:nvSpPr>
        <p:spPr>
          <a:xfrm>
            <a:off x="7951791" y="6486860"/>
            <a:ext cx="3123463" cy="314629"/>
          </a:xfrm>
          <a:prstGeom prst="rect">
            <a:avLst/>
          </a:prstGeom>
        </p:spPr>
        <p:txBody>
          <a:bodyPr vert="horz" lIns="91440" tIns="45720" rIns="0" bIns="45720" rtlCol="0" anchor="ctr"/>
          <a:lstStyle>
            <a:lvl1pPr algn="r">
              <a:defRPr sz="1200">
                <a:solidFill>
                  <a:schemeClr val="bg1"/>
                </a:solidFill>
              </a:defRPr>
            </a:lvl1pPr>
          </a:lstStyle>
          <a:p>
            <a:fld id="{E13ED7F5-D386-9F4E-93F6-FF04FAB3DF3D}" type="datetime4">
              <a:rPr lang="en-GB" smtClean="0"/>
              <a:t>24 September 2025</a:t>
            </a:fld>
            <a:endParaRPr lang="en-US"/>
          </a:p>
        </p:txBody>
      </p:sp>
      <p:sp>
        <p:nvSpPr>
          <p:cNvPr id="12" name="Slide Number Placeholder 5">
            <a:extLst>
              <a:ext uri="{FF2B5EF4-FFF2-40B4-BE49-F238E27FC236}">
                <a16:creationId xmlns:a16="http://schemas.microsoft.com/office/drawing/2014/main" id="{00F9FE36-268D-4746-B932-033FC7DB134A}"/>
              </a:ext>
            </a:extLst>
          </p:cNvPr>
          <p:cNvSpPr>
            <a:spLocks noGrp="1"/>
          </p:cNvSpPr>
          <p:nvPr>
            <p:ph type="sldNum" sz="quarter" idx="11"/>
          </p:nvPr>
        </p:nvSpPr>
        <p:spPr>
          <a:xfrm>
            <a:off x="11075255" y="6486860"/>
            <a:ext cx="733629" cy="301789"/>
          </a:xfrm>
          <a:prstGeom prst="rect">
            <a:avLst/>
          </a:prstGeom>
        </p:spPr>
        <p:txBody>
          <a:bodyPr vert="horz" lIns="91440" tIns="45720" rIns="91440" bIns="45720" rtlCol="0" anchor="ctr"/>
          <a:lstStyle>
            <a:lvl1pPr algn="l">
              <a:defRPr sz="1200">
                <a:solidFill>
                  <a:schemeClr val="bg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174779F4-2C51-0B47-920D-A13091721EC3}"/>
              </a:ext>
            </a:extLst>
          </p:cNvPr>
          <p:cNvSpPr>
            <a:spLocks noGrp="1"/>
          </p:cNvSpPr>
          <p:nvPr>
            <p:ph type="ftr" sz="quarter" idx="12"/>
          </p:nvPr>
        </p:nvSpPr>
        <p:spPr>
          <a:xfrm>
            <a:off x="383117" y="6486860"/>
            <a:ext cx="5976833" cy="301789"/>
          </a:xfrm>
          <a:prstGeom prst="rect">
            <a:avLst/>
          </a:prstGeom>
        </p:spPr>
        <p:txBody>
          <a:bodyPr vert="horz" lIns="91440" tIns="45720" rIns="91440" bIns="45720" rtlCol="0" anchor="ctr"/>
          <a:lstStyle>
            <a:lvl1pPr algn="l">
              <a:defRPr sz="1200">
                <a:solidFill>
                  <a:schemeClr val="bg1"/>
                </a:solidFill>
              </a:defRPr>
            </a:lvl1pPr>
          </a:lstStyle>
          <a:p>
            <a:r>
              <a:rPr lang="en-US" dirty="0"/>
              <a:t>Security marking: </a:t>
            </a:r>
            <a:r>
              <a:rPr lang="en-US" b="1" dirty="0"/>
              <a:t>PUBLIC/INTERNAL USE ONLY/CONFIDENTIAL</a:t>
            </a:r>
          </a:p>
        </p:txBody>
      </p:sp>
    </p:spTree>
    <p:extLst>
      <p:ext uri="{BB962C8B-B14F-4D97-AF65-F5344CB8AC3E}">
        <p14:creationId xmlns:p14="http://schemas.microsoft.com/office/powerpoint/2010/main" val="75081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hasCustomPrompt="1"/>
          </p:nvPr>
        </p:nvSpPr>
        <p:spPr/>
        <p:txBody>
          <a:bodyPr/>
          <a:lstStyle/>
          <a:p>
            <a:pPr lvl="0"/>
            <a:r>
              <a:rPr lang="en-US" err="1"/>
              <a:t>Cick</a:t>
            </a:r>
            <a:r>
              <a:rPr lang="en-US"/>
              <a:t>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a:t>Click to edit Master title style</a:t>
            </a:r>
            <a:endParaRPr lang="en-GB"/>
          </a:p>
        </p:txBody>
      </p:sp>
    </p:spTree>
    <p:extLst>
      <p:ext uri="{BB962C8B-B14F-4D97-AF65-F5344CB8AC3E}">
        <p14:creationId xmlns:p14="http://schemas.microsoft.com/office/powerpoint/2010/main" val="210678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3DE7-0002-DE6D-563C-82C896FA7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DCAFD7-98D9-5647-0309-E64E32173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45A5D0-612B-5E05-3D4A-C75A66286B35}"/>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5" name="Footer Placeholder 4">
            <a:extLst>
              <a:ext uri="{FF2B5EF4-FFF2-40B4-BE49-F238E27FC236}">
                <a16:creationId xmlns:a16="http://schemas.microsoft.com/office/drawing/2014/main" id="{2789316E-F6FC-389D-61A3-BB934E79D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D32048-D1D1-C1EC-0DF1-5C854942AC80}"/>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33982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0D57-F5CC-6FAF-5CA9-A0192DE2E2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F64773-CC60-4896-163A-D01DDD0840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54AB8A-EB12-577C-BBE1-5AE3FEA836DC}"/>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5" name="Footer Placeholder 4">
            <a:extLst>
              <a:ext uri="{FF2B5EF4-FFF2-40B4-BE49-F238E27FC236}">
                <a16:creationId xmlns:a16="http://schemas.microsoft.com/office/drawing/2014/main" id="{B0E8E6C1-7327-8849-85CA-862E620D0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542231-BA4B-A52E-2E28-0D177C8E984E}"/>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233435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AE84-DB37-8F38-04DA-69D129E9EE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36A545-1E89-9D0D-48F5-F87757709E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5A42DD-1A79-DE41-075A-D6ABF640B6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607140-F133-42CB-5650-5D684074E12C}"/>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6" name="Footer Placeholder 5">
            <a:extLst>
              <a:ext uri="{FF2B5EF4-FFF2-40B4-BE49-F238E27FC236}">
                <a16:creationId xmlns:a16="http://schemas.microsoft.com/office/drawing/2014/main" id="{1ACE7A19-444E-7F06-CFA9-4AEAB4A85E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D2E7B-CE30-C3EC-F918-C02E52CDDE22}"/>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58189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8259-4C86-ACB6-1A2D-32B83D3101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71ACBC-38D6-8D2C-4E18-DC6F088DB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9C7417-60F4-DDD3-F8B4-0D389829B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89517C-CE60-C9E3-7DD5-54156D8D6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4B2A6-6694-947D-0662-D8053365C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2CA31D-4888-FD1B-7863-B5B96A3B0EBB}"/>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8" name="Footer Placeholder 7">
            <a:extLst>
              <a:ext uri="{FF2B5EF4-FFF2-40B4-BE49-F238E27FC236}">
                <a16:creationId xmlns:a16="http://schemas.microsoft.com/office/drawing/2014/main" id="{19F3D7D2-A8DF-9518-CA53-F0FDAC38C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423B33-5A1A-7DA0-B9E8-ED015A6A5436}"/>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9845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6F97-0E69-3C9F-9525-368F440E81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963605-A316-1524-F997-5D112FC9B501}"/>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4" name="Footer Placeholder 3">
            <a:extLst>
              <a:ext uri="{FF2B5EF4-FFF2-40B4-BE49-F238E27FC236}">
                <a16:creationId xmlns:a16="http://schemas.microsoft.com/office/drawing/2014/main" id="{CD7F1381-E621-ADC9-CAC3-9668AD1918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C9DD4A-B677-B4C9-0151-D5161EE6B130}"/>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327008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22BAC-CC0A-A689-E09A-69B382558C77}"/>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3" name="Footer Placeholder 2">
            <a:extLst>
              <a:ext uri="{FF2B5EF4-FFF2-40B4-BE49-F238E27FC236}">
                <a16:creationId xmlns:a16="http://schemas.microsoft.com/office/drawing/2014/main" id="{46F28045-1481-9A36-D7D0-102892219C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3E9BFE-A3A5-9C99-CE98-171BC4597C55}"/>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14577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C78D-1383-DC34-E89A-FF9E0C760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BAA6A-F5A9-C666-A3D8-76F01394F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576559-F561-6399-7F29-40F2177EB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EAF12-06A5-6EAD-64AB-A288CD80D276}"/>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6" name="Footer Placeholder 5">
            <a:extLst>
              <a:ext uri="{FF2B5EF4-FFF2-40B4-BE49-F238E27FC236}">
                <a16:creationId xmlns:a16="http://schemas.microsoft.com/office/drawing/2014/main" id="{93AD863F-8D1F-20BE-A950-016E6EBB65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6CEE95-EB5D-26C4-A486-946FF94D92EE}"/>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72315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1BC2-0C19-1E70-E781-08A8E850C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72F4B7-70D3-9426-D22B-DC4E281A2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5F9D80-AC8C-1DE5-B160-1CCBB924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EA736-1E16-68BF-AF0F-9C410046B84E}"/>
              </a:ext>
            </a:extLst>
          </p:cNvPr>
          <p:cNvSpPr>
            <a:spLocks noGrp="1"/>
          </p:cNvSpPr>
          <p:nvPr>
            <p:ph type="dt" sz="half" idx="10"/>
          </p:nvPr>
        </p:nvSpPr>
        <p:spPr/>
        <p:txBody>
          <a:bodyPr/>
          <a:lstStyle/>
          <a:p>
            <a:fld id="{A0E38A2E-0849-4B2E-A28D-0E0C0964FA5B}" type="datetimeFigureOut">
              <a:rPr lang="en-GB" smtClean="0"/>
              <a:t>24/09/2025</a:t>
            </a:fld>
            <a:endParaRPr lang="en-GB"/>
          </a:p>
        </p:txBody>
      </p:sp>
      <p:sp>
        <p:nvSpPr>
          <p:cNvPr id="6" name="Footer Placeholder 5">
            <a:extLst>
              <a:ext uri="{FF2B5EF4-FFF2-40B4-BE49-F238E27FC236}">
                <a16:creationId xmlns:a16="http://schemas.microsoft.com/office/drawing/2014/main" id="{C35A4A6D-D379-5B40-DF5C-92945F8EA9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995A5-FC1F-8A6E-A957-8081EF44EB24}"/>
              </a:ext>
            </a:extLst>
          </p:cNvPr>
          <p:cNvSpPr>
            <a:spLocks noGrp="1"/>
          </p:cNvSpPr>
          <p:nvPr>
            <p:ph type="sldNum" sz="quarter" idx="12"/>
          </p:nvPr>
        </p:nvSpPr>
        <p:spPr/>
        <p:txBody>
          <a:bodyPr/>
          <a:lstStyle/>
          <a:p>
            <a:fld id="{76512D9A-34E4-42C6-A00A-7227E40A9986}" type="slidenum">
              <a:rPr lang="en-GB" smtClean="0"/>
              <a:t>‹#›</a:t>
            </a:fld>
            <a:endParaRPr lang="en-GB"/>
          </a:p>
        </p:txBody>
      </p:sp>
    </p:spTree>
    <p:extLst>
      <p:ext uri="{BB962C8B-B14F-4D97-AF65-F5344CB8AC3E}">
        <p14:creationId xmlns:p14="http://schemas.microsoft.com/office/powerpoint/2010/main" val="118827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175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B9B84-A881-419A-FB9E-09B3CEB74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500873-EE04-441B-2EF2-595FBD4D7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6DF52-F957-19AF-8FF1-DE7DFE34E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E38A2E-0849-4B2E-A28D-0E0C0964FA5B}" type="datetimeFigureOut">
              <a:rPr lang="en-GB" smtClean="0"/>
              <a:t>24/09/2025</a:t>
            </a:fld>
            <a:endParaRPr lang="en-GB"/>
          </a:p>
        </p:txBody>
      </p:sp>
      <p:sp>
        <p:nvSpPr>
          <p:cNvPr id="5" name="Footer Placeholder 4">
            <a:extLst>
              <a:ext uri="{FF2B5EF4-FFF2-40B4-BE49-F238E27FC236}">
                <a16:creationId xmlns:a16="http://schemas.microsoft.com/office/drawing/2014/main" id="{E5BC6CD6-449A-B26D-FFD1-48C97581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31F6B6A-1E61-5C70-D586-F440656CF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512D9A-34E4-42C6-A00A-7227E40A9986}" type="slidenum">
              <a:rPr lang="en-GB" smtClean="0"/>
              <a:t>‹#›</a:t>
            </a:fld>
            <a:endParaRPr lang="en-GB"/>
          </a:p>
        </p:txBody>
      </p:sp>
    </p:spTree>
    <p:extLst>
      <p:ext uri="{BB962C8B-B14F-4D97-AF65-F5344CB8AC3E}">
        <p14:creationId xmlns:p14="http://schemas.microsoft.com/office/powerpoint/2010/main" val="372533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gov.uk/student-finance-calculator" TargetMode="Externa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ucas.com/sf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png"/><Relationship Id="rId1" Type="http://schemas.openxmlformats.org/officeDocument/2006/relationships/slideLayout" Target="../slideLayouts/slideLayout15.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60.png"/><Relationship Id="rId19" Type="http://schemas.openxmlformats.org/officeDocument/2006/relationships/image" Target="../media/image69.png"/><Relationship Id="rId31" Type="http://schemas.openxmlformats.org/officeDocument/2006/relationships/image" Target="../media/image81.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15.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uk/url?sa=i&amp;rct=j&amp;q=&amp;esrc=s&amp;source=images&amp;cd=&amp;cad=rja&amp;uact=8&amp;ved=&amp;url=https://en.wikipedia.org/wiki/UCAS&amp;psig=AFQjCNETlFC1kKZrZ3muODJU75rLjancEw&amp;ust=1500033596106721"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75D"/>
        </a:solidFill>
        <a:effectLst/>
      </p:bgPr>
    </p:bg>
    <p:spTree>
      <p:nvGrpSpPr>
        <p:cNvPr id="1" name=""/>
        <p:cNvGrpSpPr/>
        <p:nvPr/>
      </p:nvGrpSpPr>
      <p:grpSpPr>
        <a:xfrm>
          <a:off x="0" y="0"/>
          <a:ext cx="0" cy="0"/>
          <a:chOff x="0" y="0"/>
          <a:chExt cx="0" cy="0"/>
        </a:xfrm>
      </p:grpSpPr>
      <p:pic>
        <p:nvPicPr>
          <p:cNvPr id="4" name="Picture 3" descr="A blue flower with white dots&#10;&#10;AI-generated content may be incorrect.">
            <a:extLst>
              <a:ext uri="{FF2B5EF4-FFF2-40B4-BE49-F238E27FC236}">
                <a16:creationId xmlns:a16="http://schemas.microsoft.com/office/drawing/2014/main" id="{588AAE77-69E4-3001-C40F-5F669BC225AA}"/>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l="50043" t="464" b="47230"/>
          <a:stretch/>
        </p:blipFill>
        <p:spPr>
          <a:xfrm>
            <a:off x="0" y="2908570"/>
            <a:ext cx="3772066" cy="3949430"/>
          </a:xfrm>
          <a:prstGeom prst="rect">
            <a:avLst/>
          </a:prstGeom>
        </p:spPr>
      </p:pic>
      <p:pic>
        <p:nvPicPr>
          <p:cNvPr id="8" name="Picture 7">
            <a:extLst>
              <a:ext uri="{FF2B5EF4-FFF2-40B4-BE49-F238E27FC236}">
                <a16:creationId xmlns:a16="http://schemas.microsoft.com/office/drawing/2014/main" id="{9B2A0F52-137D-7D26-5907-11C2A9EB1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7785" y="228563"/>
            <a:ext cx="839143" cy="1124996"/>
          </a:xfrm>
          <a:prstGeom prst="rect">
            <a:avLst/>
          </a:prstGeom>
        </p:spPr>
      </p:pic>
      <p:sp>
        <p:nvSpPr>
          <p:cNvPr id="2" name="Title 1">
            <a:extLst>
              <a:ext uri="{FF2B5EF4-FFF2-40B4-BE49-F238E27FC236}">
                <a16:creationId xmlns:a16="http://schemas.microsoft.com/office/drawing/2014/main" id="{AF470AA1-E659-70AB-3B63-C1D94E1FC104}"/>
              </a:ext>
            </a:extLst>
          </p:cNvPr>
          <p:cNvSpPr>
            <a:spLocks noGrp="1"/>
          </p:cNvSpPr>
          <p:nvPr>
            <p:ph type="ctrTitle"/>
          </p:nvPr>
        </p:nvSpPr>
        <p:spPr>
          <a:xfrm>
            <a:off x="574334" y="3967917"/>
            <a:ext cx="11048999" cy="2387600"/>
          </a:xfrm>
        </p:spPr>
        <p:txBody>
          <a:bodyPr>
            <a:noAutofit/>
          </a:bodyPr>
          <a:lstStyle/>
          <a:p>
            <a:r>
              <a:rPr lang="en-GB" sz="8800" b="1" dirty="0">
                <a:solidFill>
                  <a:schemeClr val="bg2"/>
                </a:solidFill>
              </a:rPr>
              <a:t>Supporting successful next steps</a:t>
            </a:r>
            <a:br>
              <a:rPr lang="en-GB" sz="8800" b="1" dirty="0">
                <a:solidFill>
                  <a:schemeClr val="bg2"/>
                </a:solidFill>
                <a:ea typeface="Calibri Light"/>
                <a:cs typeface="Calibri Light"/>
              </a:rPr>
            </a:br>
            <a:r>
              <a:rPr lang="en-GB" sz="8800" dirty="0">
                <a:solidFill>
                  <a:schemeClr val="bg2"/>
                </a:solidFill>
              </a:rPr>
              <a:t>Parents’ Information Evening</a:t>
            </a:r>
            <a:endParaRPr lang="en-US" dirty="0">
              <a:solidFill>
                <a:schemeClr val="bg2"/>
              </a:solidFill>
            </a:endParaRPr>
          </a:p>
        </p:txBody>
      </p:sp>
    </p:spTree>
    <p:extLst>
      <p:ext uri="{BB962C8B-B14F-4D97-AF65-F5344CB8AC3E}">
        <p14:creationId xmlns:p14="http://schemas.microsoft.com/office/powerpoint/2010/main" val="170380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BFB7-3C31-478A-9D78-D74613F50879}"/>
              </a:ext>
            </a:extLst>
          </p:cNvPr>
          <p:cNvSpPr>
            <a:spLocks noGrp="1"/>
          </p:cNvSpPr>
          <p:nvPr>
            <p:ph type="title" idx="4294967295"/>
          </p:nvPr>
        </p:nvSpPr>
        <p:spPr>
          <a:xfrm>
            <a:off x="607414" y="190250"/>
            <a:ext cx="10970684" cy="1424516"/>
          </a:xfrm>
        </p:spPr>
        <p:txBody>
          <a:bodyPr>
            <a:normAutofit/>
          </a:bodyPr>
          <a:lstStyle/>
          <a:p>
            <a:r>
              <a:rPr lang="en-GB" dirty="0">
                <a:solidFill>
                  <a:schemeClr val="bg2"/>
                </a:solidFill>
                <a:latin typeface="Roboto "/>
              </a:rPr>
              <a:t>Decisions</a:t>
            </a:r>
          </a:p>
        </p:txBody>
      </p:sp>
      <p:sp>
        <p:nvSpPr>
          <p:cNvPr id="21" name="TextBox 20">
            <a:extLst>
              <a:ext uri="{FF2B5EF4-FFF2-40B4-BE49-F238E27FC236}">
                <a16:creationId xmlns:a16="http://schemas.microsoft.com/office/drawing/2014/main" id="{1BE39405-4F52-41CC-9E43-D96DD6BAFA68}"/>
              </a:ext>
            </a:extLst>
          </p:cNvPr>
          <p:cNvSpPr txBox="1"/>
          <p:nvPr/>
        </p:nvSpPr>
        <p:spPr>
          <a:xfrm>
            <a:off x="1601145" y="2768337"/>
            <a:ext cx="2746447" cy="420564"/>
          </a:xfrm>
          <a:prstGeom prst="rect">
            <a:avLst/>
          </a:prstGeom>
          <a:noFill/>
        </p:spPr>
        <p:txBody>
          <a:bodyPr wrap="square" rtlCol="0">
            <a:spAutoFit/>
          </a:bodyPr>
          <a:lstStyle/>
          <a:p>
            <a:pPr defTabSz="1219170">
              <a:defRPr/>
            </a:pPr>
            <a:r>
              <a:rPr lang="en-US" sz="2133" b="1" dirty="0">
                <a:solidFill>
                  <a:schemeClr val="bg2"/>
                </a:solidFill>
                <a:latin typeface="Arial" panose="020B0604020202020204" pitchFamily="34" charset="0"/>
                <a:ea typeface="Roboto Light" panose="02000000000000000000" pitchFamily="2" charset="0"/>
                <a:cs typeface="Arial" panose="020B0604020202020204" pitchFamily="34" charset="0"/>
              </a:rPr>
              <a:t>personal statement </a:t>
            </a:r>
            <a:endParaRPr lang="en-US" sz="2133" dirty="0">
              <a:solidFill>
                <a:schemeClr val="bg2"/>
              </a:solidFill>
              <a:latin typeface="Arial" panose="020B0604020202020204" pitchFamily="34" charset="0"/>
              <a:ea typeface="Roboto Light" panose="02000000000000000000" pitchFamily="2" charset="0"/>
              <a:cs typeface="Arial" panose="020B0604020202020204" pitchFamily="34" charset="0"/>
            </a:endParaRPr>
          </a:p>
        </p:txBody>
      </p:sp>
      <p:grpSp>
        <p:nvGrpSpPr>
          <p:cNvPr id="22" name="Group 21">
            <a:extLst>
              <a:ext uri="{FF2B5EF4-FFF2-40B4-BE49-F238E27FC236}">
                <a16:creationId xmlns:a16="http://schemas.microsoft.com/office/drawing/2014/main" id="{DC62D83F-7BAE-42AF-A688-70F454D570F7}"/>
              </a:ext>
            </a:extLst>
          </p:cNvPr>
          <p:cNvGrpSpPr/>
          <p:nvPr/>
        </p:nvGrpSpPr>
        <p:grpSpPr>
          <a:xfrm>
            <a:off x="800467" y="2680920"/>
            <a:ext cx="667275" cy="667275"/>
            <a:chOff x="2351913" y="2214831"/>
            <a:chExt cx="500456" cy="500456"/>
          </a:xfrm>
          <a:solidFill>
            <a:srgbClr val="5DB88D"/>
          </a:solidFill>
        </p:grpSpPr>
        <p:sp>
          <p:nvSpPr>
            <p:cNvPr id="23" name="Oval 22">
              <a:extLst>
                <a:ext uri="{FF2B5EF4-FFF2-40B4-BE49-F238E27FC236}">
                  <a16:creationId xmlns:a16="http://schemas.microsoft.com/office/drawing/2014/main" id="{0FA92F5A-75BE-451C-BAA6-4B51E7B77788}"/>
                </a:ext>
              </a:extLst>
            </p:cNvPr>
            <p:cNvSpPr/>
            <p:nvPr/>
          </p:nvSpPr>
          <p:spPr>
            <a:xfrm>
              <a:off x="2351913" y="2214831"/>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pic>
          <p:nvPicPr>
            <p:cNvPr id="24" name="Picture 23">
              <a:extLst>
                <a:ext uri="{FF2B5EF4-FFF2-40B4-BE49-F238E27FC236}">
                  <a16:creationId xmlns:a16="http://schemas.microsoft.com/office/drawing/2014/main" id="{6922777B-CBBA-4BAA-9149-85D0B6556E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5123" y="2326207"/>
              <a:ext cx="294036" cy="294036"/>
            </a:xfrm>
            <a:prstGeom prst="rect">
              <a:avLst/>
            </a:prstGeom>
            <a:grpFill/>
          </p:spPr>
        </p:pic>
      </p:grpSp>
      <p:sp>
        <p:nvSpPr>
          <p:cNvPr id="25" name="TextBox 24">
            <a:extLst>
              <a:ext uri="{FF2B5EF4-FFF2-40B4-BE49-F238E27FC236}">
                <a16:creationId xmlns:a16="http://schemas.microsoft.com/office/drawing/2014/main" id="{93FC40E9-0B5B-450E-A77F-69F6F80BD841}"/>
              </a:ext>
            </a:extLst>
          </p:cNvPr>
          <p:cNvSpPr txBox="1"/>
          <p:nvPr/>
        </p:nvSpPr>
        <p:spPr>
          <a:xfrm>
            <a:off x="1601145" y="3838785"/>
            <a:ext cx="2608833" cy="420564"/>
          </a:xfrm>
          <a:prstGeom prst="rect">
            <a:avLst/>
          </a:prstGeom>
          <a:noFill/>
        </p:spPr>
        <p:txBody>
          <a:bodyPr wrap="square" rtlCol="0">
            <a:spAutoFit/>
          </a:bodyPr>
          <a:lstStyle/>
          <a:p>
            <a:pPr defTabSz="1219170">
              <a:defRPr/>
            </a:pPr>
            <a:r>
              <a:rPr lang="en-US" sz="2133" b="1" dirty="0">
                <a:solidFill>
                  <a:schemeClr val="bg2"/>
                </a:solidFill>
                <a:latin typeface="Arial" panose="020B0604020202020204" pitchFamily="34" charset="0"/>
                <a:ea typeface="Roboto Light" panose="02000000000000000000" pitchFamily="2" charset="0"/>
                <a:cs typeface="Arial" panose="020B0604020202020204" pitchFamily="34" charset="0"/>
              </a:rPr>
              <a:t>qualifications</a:t>
            </a:r>
            <a:endParaRPr lang="en-US" sz="2133" dirty="0">
              <a:solidFill>
                <a:schemeClr val="bg2"/>
              </a:solidFill>
              <a:latin typeface="Arial" panose="020B0604020202020204" pitchFamily="34" charset="0"/>
              <a:ea typeface="Roboto Light" panose="02000000000000000000" pitchFamily="2" charset="0"/>
              <a:cs typeface="Arial" panose="020B0604020202020204" pitchFamily="34" charset="0"/>
            </a:endParaRPr>
          </a:p>
        </p:txBody>
      </p:sp>
      <p:grpSp>
        <p:nvGrpSpPr>
          <p:cNvPr id="26" name="Group 25">
            <a:extLst>
              <a:ext uri="{FF2B5EF4-FFF2-40B4-BE49-F238E27FC236}">
                <a16:creationId xmlns:a16="http://schemas.microsoft.com/office/drawing/2014/main" id="{D38D4F06-5973-49D3-AEBF-F73D75628A79}"/>
              </a:ext>
            </a:extLst>
          </p:cNvPr>
          <p:cNvGrpSpPr/>
          <p:nvPr/>
        </p:nvGrpSpPr>
        <p:grpSpPr>
          <a:xfrm>
            <a:off x="800467" y="3742375"/>
            <a:ext cx="667275" cy="667275"/>
            <a:chOff x="2351913" y="3010922"/>
            <a:chExt cx="500456" cy="500456"/>
          </a:xfrm>
          <a:solidFill>
            <a:srgbClr val="5DB88D"/>
          </a:solidFill>
        </p:grpSpPr>
        <p:sp>
          <p:nvSpPr>
            <p:cNvPr id="27" name="Oval 26">
              <a:extLst>
                <a:ext uri="{FF2B5EF4-FFF2-40B4-BE49-F238E27FC236}">
                  <a16:creationId xmlns:a16="http://schemas.microsoft.com/office/drawing/2014/main" id="{97E1999B-66F5-4DCB-866C-A1031C708368}"/>
                </a:ext>
              </a:extLst>
            </p:cNvPr>
            <p:cNvSpPr/>
            <p:nvPr/>
          </p:nvSpPr>
          <p:spPr>
            <a:xfrm>
              <a:off x="2351913" y="3010922"/>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pic>
          <p:nvPicPr>
            <p:cNvPr id="28" name="Picture 27">
              <a:extLst>
                <a:ext uri="{FF2B5EF4-FFF2-40B4-BE49-F238E27FC236}">
                  <a16:creationId xmlns:a16="http://schemas.microsoft.com/office/drawing/2014/main" id="{477B0957-8A87-4819-BF9F-00D40C699A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5123" y="3122298"/>
              <a:ext cx="294036" cy="294036"/>
            </a:xfrm>
            <a:prstGeom prst="rect">
              <a:avLst/>
            </a:prstGeom>
            <a:grpFill/>
          </p:spPr>
        </p:pic>
      </p:grpSp>
      <p:sp>
        <p:nvSpPr>
          <p:cNvPr id="29" name="TextBox 28">
            <a:extLst>
              <a:ext uri="{FF2B5EF4-FFF2-40B4-BE49-F238E27FC236}">
                <a16:creationId xmlns:a16="http://schemas.microsoft.com/office/drawing/2014/main" id="{0A103307-BC1C-4DED-9332-9BE3DE06220E}"/>
              </a:ext>
            </a:extLst>
          </p:cNvPr>
          <p:cNvSpPr txBox="1"/>
          <p:nvPr/>
        </p:nvSpPr>
        <p:spPr>
          <a:xfrm>
            <a:off x="1601145" y="4887469"/>
            <a:ext cx="3602497" cy="420564"/>
          </a:xfrm>
          <a:prstGeom prst="rect">
            <a:avLst/>
          </a:prstGeom>
          <a:noFill/>
        </p:spPr>
        <p:txBody>
          <a:bodyPr wrap="square" rtlCol="0">
            <a:spAutoFit/>
          </a:bodyPr>
          <a:lstStyle/>
          <a:p>
            <a:pPr defTabSz="1219170">
              <a:defRPr/>
            </a:pPr>
            <a:r>
              <a:rPr lang="en-US" sz="2133" b="1" dirty="0">
                <a:solidFill>
                  <a:schemeClr val="bg2"/>
                </a:solidFill>
                <a:latin typeface="Arial" panose="020B0604020202020204" pitchFamily="34" charset="0"/>
                <a:ea typeface="Roboto Light" panose="02000000000000000000" pitchFamily="2" charset="0"/>
                <a:cs typeface="Arial" panose="020B0604020202020204" pitchFamily="34" charset="0"/>
              </a:rPr>
              <a:t>reference </a:t>
            </a:r>
          </a:p>
        </p:txBody>
      </p:sp>
      <p:grpSp>
        <p:nvGrpSpPr>
          <p:cNvPr id="30" name="Group 29">
            <a:extLst>
              <a:ext uri="{FF2B5EF4-FFF2-40B4-BE49-F238E27FC236}">
                <a16:creationId xmlns:a16="http://schemas.microsoft.com/office/drawing/2014/main" id="{DA07ECA2-6F4A-4C77-8864-323ABC50F12D}"/>
              </a:ext>
            </a:extLst>
          </p:cNvPr>
          <p:cNvGrpSpPr/>
          <p:nvPr/>
        </p:nvGrpSpPr>
        <p:grpSpPr>
          <a:xfrm>
            <a:off x="800467" y="4796403"/>
            <a:ext cx="667275" cy="667275"/>
            <a:chOff x="2764076" y="3801443"/>
            <a:chExt cx="500456" cy="500456"/>
          </a:xfrm>
          <a:solidFill>
            <a:srgbClr val="5DB88D"/>
          </a:solidFill>
        </p:grpSpPr>
        <p:sp>
          <p:nvSpPr>
            <p:cNvPr id="31" name="Oval 30">
              <a:extLst>
                <a:ext uri="{FF2B5EF4-FFF2-40B4-BE49-F238E27FC236}">
                  <a16:creationId xmlns:a16="http://schemas.microsoft.com/office/drawing/2014/main" id="{5838F29A-69FB-429D-8697-58131177EA3D}"/>
                </a:ext>
              </a:extLst>
            </p:cNvPr>
            <p:cNvSpPr/>
            <p:nvPr/>
          </p:nvSpPr>
          <p:spPr>
            <a:xfrm>
              <a:off x="2764076"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pic>
          <p:nvPicPr>
            <p:cNvPr id="32" name="Picture 31">
              <a:extLst>
                <a:ext uri="{FF2B5EF4-FFF2-40B4-BE49-F238E27FC236}">
                  <a16:creationId xmlns:a16="http://schemas.microsoft.com/office/drawing/2014/main" id="{756379FC-BFE3-4E80-B5D7-AA88EB4C253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67286" y="3912819"/>
              <a:ext cx="294036" cy="294036"/>
            </a:xfrm>
            <a:prstGeom prst="rect">
              <a:avLst/>
            </a:prstGeom>
            <a:grpFill/>
          </p:spPr>
        </p:pic>
      </p:grpSp>
      <p:sp>
        <p:nvSpPr>
          <p:cNvPr id="33" name="TextBox 32">
            <a:extLst>
              <a:ext uri="{FF2B5EF4-FFF2-40B4-BE49-F238E27FC236}">
                <a16:creationId xmlns:a16="http://schemas.microsoft.com/office/drawing/2014/main" id="{68C31B2F-F45B-4DCE-A824-D507C4049472}"/>
              </a:ext>
            </a:extLst>
          </p:cNvPr>
          <p:cNvSpPr txBox="1"/>
          <p:nvPr/>
        </p:nvSpPr>
        <p:spPr>
          <a:xfrm>
            <a:off x="607413" y="1954465"/>
            <a:ext cx="5218995" cy="420564"/>
          </a:xfrm>
          <a:prstGeom prst="rect">
            <a:avLst/>
          </a:prstGeom>
          <a:noFill/>
        </p:spPr>
        <p:txBody>
          <a:bodyPr wrap="square" numCol="1" spcCol="144000" rtlCol="0">
            <a:spAutoFit/>
          </a:bodyPr>
          <a:lstStyle/>
          <a:p>
            <a:pPr defTabSz="1219170">
              <a:buClr>
                <a:srgbClr val="44546A"/>
              </a:buClr>
              <a:defRPr/>
            </a:pPr>
            <a:r>
              <a:rPr lang="en-GB" sz="2133" dirty="0">
                <a:solidFill>
                  <a:schemeClr val="bg2"/>
                </a:solidFill>
                <a:latin typeface="Arial" panose="020B0604020202020204" pitchFamily="34" charset="0"/>
                <a:ea typeface="Roboto Light" panose="02000000000000000000" pitchFamily="2" charset="0"/>
                <a:cs typeface="Arial" panose="020B0604020202020204" pitchFamily="34" charset="0"/>
              </a:rPr>
              <a:t>Universities and colleges will review the:</a:t>
            </a:r>
          </a:p>
        </p:txBody>
      </p:sp>
      <p:sp>
        <p:nvSpPr>
          <p:cNvPr id="34" name="TextBox 33">
            <a:extLst>
              <a:ext uri="{FF2B5EF4-FFF2-40B4-BE49-F238E27FC236}">
                <a16:creationId xmlns:a16="http://schemas.microsoft.com/office/drawing/2014/main" id="{6679D98B-84D2-4149-8B34-966FD9B4E9D3}"/>
              </a:ext>
            </a:extLst>
          </p:cNvPr>
          <p:cNvSpPr txBox="1"/>
          <p:nvPr/>
        </p:nvSpPr>
        <p:spPr>
          <a:xfrm>
            <a:off x="7472753" y="2781120"/>
            <a:ext cx="2746447" cy="451342"/>
          </a:xfrm>
          <a:prstGeom prst="rect">
            <a:avLst/>
          </a:prstGeom>
          <a:noFill/>
        </p:spPr>
        <p:txBody>
          <a:bodyPr wrap="square" lIns="121920" tIns="60960" rIns="121920" bIns="60960" rtlCol="0" anchor="t">
            <a:spAutoFit/>
          </a:bodyPr>
          <a:lstStyle/>
          <a:p>
            <a:pPr defTabSz="1219170">
              <a:defRPr/>
            </a:pPr>
            <a:r>
              <a:rPr lang="en-US" sz="2133" b="1" dirty="0">
                <a:solidFill>
                  <a:schemeClr val="bg2"/>
                </a:solidFill>
                <a:latin typeface="Arial" panose="020B0604020202020204" pitchFamily="34" charset="0"/>
                <a:ea typeface="Roboto Light" panose="02000000000000000000" pitchFamily="2" charset="0"/>
                <a:cs typeface="Arial" panose="020B0604020202020204" pitchFamily="34" charset="0"/>
              </a:rPr>
              <a:t>admissions test</a:t>
            </a:r>
            <a:endParaRPr lang="en-US" sz="2133" dirty="0">
              <a:solidFill>
                <a:schemeClr val="bg2"/>
              </a:solidFill>
              <a:latin typeface="Arial" panose="020B0604020202020204" pitchFamily="34" charset="0"/>
              <a:ea typeface="Roboto Light"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C86AF07F-8E52-46F6-BE63-6EB2FB608E3B}"/>
              </a:ext>
            </a:extLst>
          </p:cNvPr>
          <p:cNvSpPr txBox="1"/>
          <p:nvPr/>
        </p:nvSpPr>
        <p:spPr>
          <a:xfrm>
            <a:off x="7472753" y="3827685"/>
            <a:ext cx="2608833" cy="451342"/>
          </a:xfrm>
          <a:prstGeom prst="rect">
            <a:avLst/>
          </a:prstGeom>
          <a:noFill/>
        </p:spPr>
        <p:txBody>
          <a:bodyPr wrap="square" lIns="121920" tIns="60960" rIns="121920" bIns="60960" rtlCol="0" anchor="t">
            <a:spAutoFit/>
          </a:bodyPr>
          <a:lstStyle/>
          <a:p>
            <a:pPr defTabSz="609585">
              <a:defRPr/>
            </a:pPr>
            <a:r>
              <a:rPr lang="en-US" sz="2133" b="1" dirty="0">
                <a:solidFill>
                  <a:schemeClr val="bg2"/>
                </a:solidFill>
                <a:latin typeface="Arial" panose="020B0604020202020204" pitchFamily="34" charset="0"/>
                <a:ea typeface="Roboto Light" panose="02000000000000000000" pitchFamily="2" charset="0"/>
                <a:cs typeface="Arial" panose="020B0604020202020204" pitchFamily="34" charset="0"/>
              </a:rPr>
              <a:t>interview </a:t>
            </a:r>
          </a:p>
        </p:txBody>
      </p:sp>
      <p:sp>
        <p:nvSpPr>
          <p:cNvPr id="36" name="TextBox 35">
            <a:extLst>
              <a:ext uri="{FF2B5EF4-FFF2-40B4-BE49-F238E27FC236}">
                <a16:creationId xmlns:a16="http://schemas.microsoft.com/office/drawing/2014/main" id="{BFA1F16C-83D4-438F-8E86-78BECE90AE29}"/>
              </a:ext>
            </a:extLst>
          </p:cNvPr>
          <p:cNvSpPr txBox="1"/>
          <p:nvPr/>
        </p:nvSpPr>
        <p:spPr>
          <a:xfrm>
            <a:off x="7472753" y="4896601"/>
            <a:ext cx="3602497" cy="451342"/>
          </a:xfrm>
          <a:prstGeom prst="rect">
            <a:avLst/>
          </a:prstGeom>
          <a:noFill/>
        </p:spPr>
        <p:txBody>
          <a:bodyPr wrap="square" lIns="121920" tIns="60960" rIns="121920" bIns="60960" rtlCol="0" anchor="t">
            <a:spAutoFit/>
          </a:bodyPr>
          <a:lstStyle/>
          <a:p>
            <a:pPr defTabSz="1219170">
              <a:defRPr/>
            </a:pPr>
            <a:r>
              <a:rPr lang="en-US" sz="2133" b="1" dirty="0">
                <a:solidFill>
                  <a:schemeClr val="bg2"/>
                </a:solidFill>
                <a:latin typeface="Arial" panose="020B0604020202020204" pitchFamily="34" charset="0"/>
                <a:ea typeface="Roboto Light" panose="02000000000000000000" pitchFamily="2" charset="0"/>
                <a:cs typeface="Arial" panose="020B0604020202020204" pitchFamily="34" charset="0"/>
              </a:rPr>
              <a:t>portfolio/audition</a:t>
            </a:r>
            <a:endParaRPr lang="en-US" sz="2133" dirty="0">
              <a:solidFill>
                <a:schemeClr val="bg2"/>
              </a:solidFill>
              <a:latin typeface="Arial" panose="020B0604020202020204" pitchFamily="34" charset="0"/>
              <a:ea typeface="Roboto Light" panose="02000000000000000000" pitchFamily="2" charset="0"/>
              <a:cs typeface="Arial" panose="020B0604020202020204" pitchFamily="34" charset="0"/>
            </a:endParaRPr>
          </a:p>
        </p:txBody>
      </p:sp>
      <p:sp>
        <p:nvSpPr>
          <p:cNvPr id="38" name="Oval 37">
            <a:extLst>
              <a:ext uri="{FF2B5EF4-FFF2-40B4-BE49-F238E27FC236}">
                <a16:creationId xmlns:a16="http://schemas.microsoft.com/office/drawing/2014/main" id="{C94FC4A8-AF43-4879-897A-00B4B60AAC74}"/>
              </a:ext>
            </a:extLst>
          </p:cNvPr>
          <p:cNvSpPr/>
          <p:nvPr/>
        </p:nvSpPr>
        <p:spPr>
          <a:xfrm>
            <a:off x="6672075" y="2686833"/>
            <a:ext cx="667275" cy="667275"/>
          </a:xfrm>
          <a:prstGeom prst="ellipse">
            <a:avLst/>
          </a:prstGeom>
          <a:solidFill>
            <a:srgbClr val="FBC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nvGrpSpPr>
          <p:cNvPr id="40" name="Group 39">
            <a:extLst>
              <a:ext uri="{FF2B5EF4-FFF2-40B4-BE49-F238E27FC236}">
                <a16:creationId xmlns:a16="http://schemas.microsoft.com/office/drawing/2014/main" id="{4F98C151-0C9F-43A7-AC2C-675BC48C2E31}"/>
              </a:ext>
            </a:extLst>
          </p:cNvPr>
          <p:cNvGrpSpPr/>
          <p:nvPr/>
        </p:nvGrpSpPr>
        <p:grpSpPr>
          <a:xfrm>
            <a:off x="6672075" y="3748288"/>
            <a:ext cx="667275" cy="667275"/>
            <a:chOff x="2351913" y="3010922"/>
            <a:chExt cx="500456" cy="500456"/>
          </a:xfrm>
          <a:solidFill>
            <a:srgbClr val="FBC651"/>
          </a:solidFill>
        </p:grpSpPr>
        <p:sp>
          <p:nvSpPr>
            <p:cNvPr id="41" name="Oval 40">
              <a:extLst>
                <a:ext uri="{FF2B5EF4-FFF2-40B4-BE49-F238E27FC236}">
                  <a16:creationId xmlns:a16="http://schemas.microsoft.com/office/drawing/2014/main" id="{ED2C700B-B417-4585-84BB-23ADA298A5C9}"/>
                </a:ext>
              </a:extLst>
            </p:cNvPr>
            <p:cNvSpPr/>
            <p:nvPr/>
          </p:nvSpPr>
          <p:spPr>
            <a:xfrm>
              <a:off x="2351913" y="3010922"/>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pic>
          <p:nvPicPr>
            <p:cNvPr id="42" name="Picture 41">
              <a:extLst>
                <a:ext uri="{FF2B5EF4-FFF2-40B4-BE49-F238E27FC236}">
                  <a16:creationId xmlns:a16="http://schemas.microsoft.com/office/drawing/2014/main" id="{44C5EE6E-1B02-4AE8-9893-90A82AFEAB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5123" y="3122298"/>
              <a:ext cx="294036" cy="294036"/>
            </a:xfrm>
            <a:prstGeom prst="rect">
              <a:avLst/>
            </a:prstGeom>
            <a:grpFill/>
          </p:spPr>
        </p:pic>
      </p:grpSp>
      <p:grpSp>
        <p:nvGrpSpPr>
          <p:cNvPr id="43" name="Group 42">
            <a:extLst>
              <a:ext uri="{FF2B5EF4-FFF2-40B4-BE49-F238E27FC236}">
                <a16:creationId xmlns:a16="http://schemas.microsoft.com/office/drawing/2014/main" id="{E04A3F4D-DF25-49AF-B22D-450346082E6E}"/>
              </a:ext>
            </a:extLst>
          </p:cNvPr>
          <p:cNvGrpSpPr/>
          <p:nvPr/>
        </p:nvGrpSpPr>
        <p:grpSpPr>
          <a:xfrm>
            <a:off x="6672075" y="4802316"/>
            <a:ext cx="667275" cy="667275"/>
            <a:chOff x="2764076" y="3801443"/>
            <a:chExt cx="500456" cy="500456"/>
          </a:xfrm>
          <a:solidFill>
            <a:srgbClr val="FBC651"/>
          </a:solidFill>
        </p:grpSpPr>
        <p:sp>
          <p:nvSpPr>
            <p:cNvPr id="44" name="Oval 43">
              <a:extLst>
                <a:ext uri="{FF2B5EF4-FFF2-40B4-BE49-F238E27FC236}">
                  <a16:creationId xmlns:a16="http://schemas.microsoft.com/office/drawing/2014/main" id="{B7ECF8AE-4A77-4847-8AD3-BC2CCE3503C3}"/>
                </a:ext>
              </a:extLst>
            </p:cNvPr>
            <p:cNvSpPr/>
            <p:nvPr/>
          </p:nvSpPr>
          <p:spPr>
            <a:xfrm>
              <a:off x="2764076" y="3801443"/>
              <a:ext cx="500456" cy="500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pic>
          <p:nvPicPr>
            <p:cNvPr id="45" name="Picture 44">
              <a:extLst>
                <a:ext uri="{FF2B5EF4-FFF2-40B4-BE49-F238E27FC236}">
                  <a16:creationId xmlns:a16="http://schemas.microsoft.com/office/drawing/2014/main" id="{F4AA6DCD-CA8A-441E-8CF1-2D3C9D7EDB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67286" y="3912819"/>
              <a:ext cx="294036" cy="294036"/>
            </a:xfrm>
            <a:prstGeom prst="rect">
              <a:avLst/>
            </a:prstGeom>
            <a:grpFill/>
          </p:spPr>
        </p:pic>
      </p:grpSp>
      <p:sp>
        <p:nvSpPr>
          <p:cNvPr id="46" name="TextBox 45">
            <a:extLst>
              <a:ext uri="{FF2B5EF4-FFF2-40B4-BE49-F238E27FC236}">
                <a16:creationId xmlns:a16="http://schemas.microsoft.com/office/drawing/2014/main" id="{9237B052-6B6A-4D74-B0BD-DC91DEC992F6}"/>
              </a:ext>
            </a:extLst>
          </p:cNvPr>
          <p:cNvSpPr txBox="1"/>
          <p:nvPr/>
        </p:nvSpPr>
        <p:spPr>
          <a:xfrm>
            <a:off x="6472500" y="1961137"/>
            <a:ext cx="4146552" cy="420564"/>
          </a:xfrm>
          <a:prstGeom prst="rect">
            <a:avLst/>
          </a:prstGeom>
          <a:noFill/>
        </p:spPr>
        <p:txBody>
          <a:bodyPr wrap="square" numCol="1" spcCol="144000" rtlCol="0">
            <a:spAutoFit/>
          </a:bodyPr>
          <a:lstStyle/>
          <a:p>
            <a:pPr defTabSz="1219170">
              <a:buClr>
                <a:srgbClr val="44546A"/>
              </a:buClr>
              <a:defRPr/>
            </a:pPr>
            <a:r>
              <a:rPr lang="en-GB" sz="2133" dirty="0">
                <a:solidFill>
                  <a:schemeClr val="bg2"/>
                </a:solidFill>
                <a:latin typeface="Arial" panose="020B0604020202020204" pitchFamily="34" charset="0"/>
                <a:ea typeface="Roboto Light" panose="02000000000000000000" pitchFamily="2" charset="0"/>
                <a:cs typeface="Arial" panose="020B0604020202020204" pitchFamily="34" charset="0"/>
              </a:rPr>
              <a:t>They may also ask for:</a:t>
            </a:r>
          </a:p>
        </p:txBody>
      </p:sp>
      <p:sp>
        <p:nvSpPr>
          <p:cNvPr id="3" name="Footer Placeholder 5">
            <a:extLst>
              <a:ext uri="{FF2B5EF4-FFF2-40B4-BE49-F238E27FC236}">
                <a16:creationId xmlns:a16="http://schemas.microsoft.com/office/drawing/2014/main" id="{9FFFA42F-6A4C-4A38-8F98-790264DA767B}"/>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kern="0">
                <a:solidFill>
                  <a:srgbClr val="FFFFFF"/>
                </a:solidFill>
                <a:latin typeface="Calibri"/>
              </a:rPr>
              <a:t>Security marking: PUBLIC</a:t>
            </a:r>
          </a:p>
        </p:txBody>
      </p:sp>
      <p:sp>
        <p:nvSpPr>
          <p:cNvPr id="4" name="Date Placeholder 4">
            <a:extLst>
              <a:ext uri="{FF2B5EF4-FFF2-40B4-BE49-F238E27FC236}">
                <a16:creationId xmlns:a16="http://schemas.microsoft.com/office/drawing/2014/main" id="{2E6038E7-83F7-4867-BA89-9E93D8B2C63B}"/>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193DE345-8F43-47DB-BE69-B6858E68CFBF}" type="datetime4">
              <a:rPr lang="en-GB" sz="1200">
                <a:solidFill>
                  <a:srgbClr val="FFFFFF"/>
                </a:solidFill>
                <a:latin typeface="Calibri"/>
              </a:rPr>
              <a:pPr algn="r" defTabSz="609585">
                <a:defRPr sz="1800" b="0" i="0" u="none" strike="noStrike" kern="0" cap="none" spc="0" baseline="0">
                  <a:solidFill>
                    <a:srgbClr val="000000"/>
                  </a:solidFill>
                  <a:uFillTx/>
                </a:defRPr>
              </a:pPr>
              <a:t>24 September 2025</a:t>
            </a:fld>
            <a:endParaRPr lang="en-US" sz="1200">
              <a:solidFill>
                <a:srgbClr val="FFFFFF"/>
              </a:solidFill>
              <a:latin typeface="Calibri"/>
            </a:endParaRPr>
          </a:p>
        </p:txBody>
      </p:sp>
      <p:sp>
        <p:nvSpPr>
          <p:cNvPr id="5" name="Slide Number Placeholder 6">
            <a:extLst>
              <a:ext uri="{FF2B5EF4-FFF2-40B4-BE49-F238E27FC236}">
                <a16:creationId xmlns:a16="http://schemas.microsoft.com/office/drawing/2014/main" id="{AB819C1B-3594-4CEC-B09F-EA86445D0EC0}"/>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a:solidFill>
                  <a:srgbClr val="FFFFFF"/>
                </a:solidFill>
                <a:latin typeface="Calibri"/>
              </a:rPr>
              <a:t>|   </a:t>
            </a:r>
            <a:fld id="{A2F8606F-E88B-417C-9A1B-095B832E158D}" type="slidenum">
              <a:rPr sz="1200" kern="0">
                <a:solidFill>
                  <a:srgbClr val="FFFFFF"/>
                </a:solidFill>
                <a:latin typeface="Calibri"/>
              </a:rPr>
              <a:pPr defTabSz="609585">
                <a:defRPr sz="1800" b="0" i="0" u="none" strike="noStrike" kern="0" cap="none" spc="0" baseline="0">
                  <a:solidFill>
                    <a:srgbClr val="000000"/>
                  </a:solidFill>
                  <a:uFillTx/>
                </a:defRPr>
              </a:pPr>
              <a:t>10</a:t>
            </a:fld>
            <a:endParaRPr lang="en-US" sz="1200" kern="0">
              <a:solidFill>
                <a:srgbClr val="FFFFFF"/>
              </a:solidFill>
              <a:latin typeface="Calibri"/>
            </a:endParaRPr>
          </a:p>
        </p:txBody>
      </p:sp>
      <p:pic>
        <p:nvPicPr>
          <p:cNvPr id="47" name="Picture 46">
            <a:extLst>
              <a:ext uri="{FF2B5EF4-FFF2-40B4-BE49-F238E27FC236}">
                <a16:creationId xmlns:a16="http://schemas.microsoft.com/office/drawing/2014/main" id="{241A5090-998C-4363-A3BD-120BE3CF2A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9688" y="2812651"/>
            <a:ext cx="392048" cy="392048"/>
          </a:xfrm>
          <a:prstGeom prst="rect">
            <a:avLst/>
          </a:prstGeom>
          <a:solidFill>
            <a:srgbClr val="FBC652"/>
          </a:solidFill>
        </p:spPr>
      </p:pic>
    </p:spTree>
    <p:custDataLst>
      <p:tags r:id="rId1"/>
    </p:custDataLst>
    <p:extLst>
      <p:ext uri="{BB962C8B-B14F-4D97-AF65-F5344CB8AC3E}">
        <p14:creationId xmlns:p14="http://schemas.microsoft.com/office/powerpoint/2010/main" val="34787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95BD6C-E2BF-43A4-98CD-3A2AAF9AEC59}"/>
              </a:ext>
            </a:extLst>
          </p:cNvPr>
          <p:cNvSpPr txBox="1"/>
          <p:nvPr/>
        </p:nvSpPr>
        <p:spPr>
          <a:xfrm>
            <a:off x="8318595" y="6419617"/>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3A88810A-AA62-40BC-96AD-58393C637008}" type="datetime4">
              <a:rPr lang="en-GB" sz="1200">
                <a:solidFill>
                  <a:srgbClr val="000000"/>
                </a:solidFill>
                <a:latin typeface="Calibri"/>
              </a:rPr>
              <a:pPr algn="r" defTabSz="609585">
                <a:defRPr sz="1800" b="0" i="0" u="none" strike="noStrike" kern="0" cap="none" spc="0" baseline="0">
                  <a:solidFill>
                    <a:srgbClr val="000000"/>
                  </a:solidFill>
                  <a:uFillTx/>
                </a:defRPr>
              </a:pPr>
              <a:t>24 September 2025</a:t>
            </a:fld>
            <a:endParaRPr lang="en-US" sz="1200" dirty="0">
              <a:solidFill>
                <a:srgbClr val="000000"/>
              </a:solidFill>
              <a:latin typeface="Calibri"/>
            </a:endParaRPr>
          </a:p>
        </p:txBody>
      </p:sp>
      <p:sp>
        <p:nvSpPr>
          <p:cNvPr id="3" name="Slide Number Placeholder 5">
            <a:extLst>
              <a:ext uri="{FF2B5EF4-FFF2-40B4-BE49-F238E27FC236}">
                <a16:creationId xmlns:a16="http://schemas.microsoft.com/office/drawing/2014/main" id="{7534AA59-6076-4224-ADAE-09F92E9053A1}"/>
              </a:ext>
            </a:extLst>
          </p:cNvPr>
          <p:cNvSpPr txBox="1"/>
          <p:nvPr/>
        </p:nvSpPr>
        <p:spPr>
          <a:xfrm>
            <a:off x="11408402" y="6419618"/>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a:solidFill>
                  <a:srgbClr val="000000"/>
                </a:solidFill>
                <a:latin typeface="Calibri"/>
              </a:rPr>
              <a:t>|   </a:t>
            </a:r>
            <a:fld id="{C884E0B3-1093-4C09-9D80-966417F41A13}" type="slidenum">
              <a:rPr sz="1200" kern="0">
                <a:solidFill>
                  <a:srgbClr val="000000"/>
                </a:solidFill>
                <a:latin typeface="Calibri"/>
              </a:rPr>
              <a:pPr defTabSz="609585">
                <a:defRPr sz="1800" b="0" i="0" u="none" strike="noStrike" kern="0" cap="none" spc="0" baseline="0">
                  <a:solidFill>
                    <a:srgbClr val="000000"/>
                  </a:solidFill>
                  <a:uFillTx/>
                </a:defRPr>
              </a:pPr>
              <a:t>11</a:t>
            </a:fld>
            <a:endParaRPr lang="en-US" sz="1200" kern="0">
              <a:solidFill>
                <a:srgbClr val="000000"/>
              </a:solidFill>
              <a:latin typeface="Calibri"/>
            </a:endParaRPr>
          </a:p>
        </p:txBody>
      </p:sp>
      <p:sp>
        <p:nvSpPr>
          <p:cNvPr id="4" name="Footer Placeholder 4">
            <a:extLst>
              <a:ext uri="{FF2B5EF4-FFF2-40B4-BE49-F238E27FC236}">
                <a16:creationId xmlns:a16="http://schemas.microsoft.com/office/drawing/2014/main" id="{AC691E33-FA43-4AEC-9584-8888F495621B}"/>
              </a:ext>
            </a:extLst>
          </p:cNvPr>
          <p:cNvSpPr txBox="1"/>
          <p:nvPr/>
        </p:nvSpPr>
        <p:spPr>
          <a:xfrm>
            <a:off x="1306757" y="6495935"/>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000000"/>
                </a:solidFill>
                <a:latin typeface="Calibri"/>
              </a:rPr>
              <a:t>Security marking: </a:t>
            </a:r>
            <a:r>
              <a:rPr lang="en-US" sz="1200" b="1" dirty="0">
                <a:solidFill>
                  <a:srgbClr val="000000"/>
                </a:solidFill>
                <a:latin typeface="Calibri"/>
              </a:rPr>
              <a:t>PUBLIC</a:t>
            </a:r>
          </a:p>
        </p:txBody>
      </p:sp>
      <p:sp>
        <p:nvSpPr>
          <p:cNvPr id="5" name="Title 1">
            <a:extLst>
              <a:ext uri="{FF2B5EF4-FFF2-40B4-BE49-F238E27FC236}">
                <a16:creationId xmlns:a16="http://schemas.microsoft.com/office/drawing/2014/main" id="{3B73D5C7-013B-432E-A05B-C99B8031AF62}"/>
              </a:ext>
            </a:extLst>
          </p:cNvPr>
          <p:cNvSpPr txBox="1">
            <a:spLocks noGrp="1"/>
          </p:cNvSpPr>
          <p:nvPr>
            <p:ph type="title" idx="4294967295"/>
          </p:nvPr>
        </p:nvSpPr>
        <p:spPr>
          <a:xfrm>
            <a:off x="180409" y="156052"/>
            <a:ext cx="10970684" cy="1426633"/>
          </a:xfrm>
          <a:prstGeom prst="rect">
            <a:avLst/>
          </a:prstGeom>
          <a:noFill/>
          <a:ln>
            <a:noFill/>
          </a:ln>
        </p:spPr>
        <p:txBody>
          <a:bodyPr vert="horz" wrap="square" lIns="121920" tIns="60960" rIns="121920" bIns="60960" rtlCol="0" anchor="b" anchorCtr="0" compatLnSpc="1">
            <a:normAutofit/>
          </a:bodyPr>
          <a:lstStyle/>
          <a:p>
            <a:pPr lvl="0"/>
            <a:r>
              <a:rPr lang="en-GB" dirty="0">
                <a:solidFill>
                  <a:schemeClr val="bg2"/>
                </a:solidFill>
                <a:latin typeface="Roboto "/>
              </a:rPr>
              <a:t>Tracking applications</a:t>
            </a:r>
          </a:p>
        </p:txBody>
      </p:sp>
      <p:grpSp>
        <p:nvGrpSpPr>
          <p:cNvPr id="31" name="Group 30">
            <a:extLst>
              <a:ext uri="{FF2B5EF4-FFF2-40B4-BE49-F238E27FC236}">
                <a16:creationId xmlns:a16="http://schemas.microsoft.com/office/drawing/2014/main" id="{6AAD2AD6-3F9A-4695-98F0-4A3A51949972}"/>
              </a:ext>
            </a:extLst>
          </p:cNvPr>
          <p:cNvGrpSpPr>
            <a:grpSpLocks noGrp="1" noUngrp="1" noRot="1" noMove="1" noResize="1"/>
          </p:cNvGrpSpPr>
          <p:nvPr/>
        </p:nvGrpSpPr>
        <p:grpSpPr>
          <a:xfrm>
            <a:off x="276032" y="1991900"/>
            <a:ext cx="7103184" cy="3778931"/>
            <a:chOff x="135307" y="1493925"/>
            <a:chExt cx="5327388" cy="2834198"/>
          </a:xfrm>
        </p:grpSpPr>
        <p:pic>
          <p:nvPicPr>
            <p:cNvPr id="18" name="Picture 17">
              <a:extLst>
                <a:ext uri="{FF2B5EF4-FFF2-40B4-BE49-F238E27FC236}">
                  <a16:creationId xmlns:a16="http://schemas.microsoft.com/office/drawing/2014/main" id="{86703AEE-BEDA-DAE2-078F-C69939D13383}"/>
                </a:ext>
              </a:extLst>
            </p:cNvPr>
            <p:cNvPicPr>
              <a:picLocks noGrp="1" noRot="1" noChangeAspect="1" noMove="1" noResize="1" noEditPoints="1" noAdjustHandles="1" noChangeArrowheads="1" noChangeShapeType="1" noCrop="1"/>
            </p:cNvPicPr>
            <p:nvPr/>
          </p:nvPicPr>
          <p:blipFill>
            <a:blip r:embed="rId3"/>
            <a:stretch>
              <a:fillRect/>
            </a:stretch>
          </p:blipFill>
          <p:spPr>
            <a:xfrm>
              <a:off x="135307" y="1493925"/>
              <a:ext cx="3916740" cy="843692"/>
            </a:xfrm>
            <a:prstGeom prst="rect">
              <a:avLst/>
            </a:prstGeom>
          </p:spPr>
        </p:pic>
        <p:pic>
          <p:nvPicPr>
            <p:cNvPr id="26" name="Picture 25">
              <a:extLst>
                <a:ext uri="{FF2B5EF4-FFF2-40B4-BE49-F238E27FC236}">
                  <a16:creationId xmlns:a16="http://schemas.microsoft.com/office/drawing/2014/main" id="{EF297F3E-B7A2-C816-9919-31195BDD62B2}"/>
                </a:ext>
              </a:extLst>
            </p:cNvPr>
            <p:cNvPicPr>
              <a:picLocks noGrp="1" noRot="1" noChangeAspect="1" noMove="1" noResize="1" noEditPoints="1" noAdjustHandles="1" noChangeArrowheads="1" noChangeShapeType="1" noCrop="1"/>
            </p:cNvPicPr>
            <p:nvPr/>
          </p:nvPicPr>
          <p:blipFill>
            <a:blip r:embed="rId4"/>
            <a:stretch>
              <a:fillRect/>
            </a:stretch>
          </p:blipFill>
          <p:spPr>
            <a:xfrm>
              <a:off x="138986" y="3485849"/>
              <a:ext cx="4791601" cy="842274"/>
            </a:xfrm>
            <a:prstGeom prst="rect">
              <a:avLst/>
            </a:prstGeom>
          </p:spPr>
        </p:pic>
        <p:pic>
          <p:nvPicPr>
            <p:cNvPr id="28" name="Picture 27">
              <a:extLst>
                <a:ext uri="{FF2B5EF4-FFF2-40B4-BE49-F238E27FC236}">
                  <a16:creationId xmlns:a16="http://schemas.microsoft.com/office/drawing/2014/main" id="{501F9EC2-FDB3-C5BC-E11E-0FDF520DD9B2}"/>
                </a:ext>
              </a:extLst>
            </p:cNvPr>
            <p:cNvPicPr>
              <a:picLocks noGrp="1" noRot="1" noChangeAspect="1" noMove="1" noResize="1" noEditPoints="1" noAdjustHandles="1" noChangeArrowheads="1" noChangeShapeType="1" noCrop="1"/>
            </p:cNvPicPr>
            <p:nvPr/>
          </p:nvPicPr>
          <p:blipFill>
            <a:blip r:embed="rId5"/>
            <a:stretch>
              <a:fillRect/>
            </a:stretch>
          </p:blipFill>
          <p:spPr>
            <a:xfrm>
              <a:off x="135307" y="2479145"/>
              <a:ext cx="5327388" cy="822389"/>
            </a:xfrm>
            <a:prstGeom prst="rect">
              <a:avLst/>
            </a:prstGeom>
          </p:spPr>
        </p:pic>
      </p:grpSp>
      <p:sp>
        <p:nvSpPr>
          <p:cNvPr id="6" name="Content Placeholder 2">
            <a:extLst>
              <a:ext uri="{FF2B5EF4-FFF2-40B4-BE49-F238E27FC236}">
                <a16:creationId xmlns:a16="http://schemas.microsoft.com/office/drawing/2014/main" id="{09B278CE-43C4-4C35-A015-5A94559DB015}"/>
              </a:ext>
            </a:extLst>
          </p:cNvPr>
          <p:cNvSpPr txBox="1">
            <a:spLocks noGrp="1"/>
          </p:cNvSpPr>
          <p:nvPr>
            <p:ph type="body" sz="quarter" idx="4294967295"/>
          </p:nvPr>
        </p:nvSpPr>
        <p:spPr>
          <a:xfrm>
            <a:off x="7629550" y="1764435"/>
            <a:ext cx="3928533" cy="4006396"/>
          </a:xfrm>
          <a:ln>
            <a:solidFill>
              <a:schemeClr val="accent6"/>
            </a:solidFill>
          </a:ln>
        </p:spPr>
        <p:txBody>
          <a:bodyPr>
            <a:noAutofit/>
          </a:bodyPr>
          <a:lstStyle/>
          <a:p>
            <a:pPr marL="357708" indent="-239178">
              <a:spcBef>
                <a:spcPts val="800"/>
              </a:spcBef>
              <a:spcAft>
                <a:spcPts val="800"/>
              </a:spcAft>
              <a:buNone/>
            </a:pPr>
            <a:endParaRPr lang="en-US" sz="1067" b="1" dirty="0">
              <a:solidFill>
                <a:schemeClr val="bg2"/>
              </a:solidFill>
              <a:latin typeface="Arial" panose="020B0604020202020204" pitchFamily="34" charset="0"/>
            </a:endParaRPr>
          </a:p>
          <a:p>
            <a:pPr marL="357708" indent="-239178">
              <a:spcBef>
                <a:spcPts val="800"/>
              </a:spcBef>
              <a:spcAft>
                <a:spcPts val="800"/>
              </a:spcAft>
              <a:buNone/>
            </a:pPr>
            <a:r>
              <a:rPr lang="en-US" sz="1600" b="1" dirty="0">
                <a:solidFill>
                  <a:schemeClr val="bg2"/>
                </a:solidFill>
                <a:latin typeface="Arial" panose="020B0604020202020204" pitchFamily="34" charset="0"/>
              </a:rPr>
              <a:t>Students can follow their application 24/7:</a:t>
            </a:r>
          </a:p>
          <a:p>
            <a:pPr marL="357708" indent="-239178">
              <a:spcBef>
                <a:spcPts val="400"/>
              </a:spcBef>
              <a:spcAft>
                <a:spcPts val="400"/>
              </a:spcAft>
              <a:buClr>
                <a:srgbClr val="FBC652"/>
              </a:buClr>
            </a:pPr>
            <a:r>
              <a:rPr lang="en-GB" sz="1600" dirty="0">
                <a:solidFill>
                  <a:schemeClr val="bg2"/>
                </a:solidFill>
                <a:latin typeface="Arial" panose="020B0604020202020204" pitchFamily="34" charset="0"/>
              </a:rPr>
              <a:t>see their choices </a:t>
            </a:r>
          </a:p>
          <a:p>
            <a:pPr marL="357708" indent="-239178">
              <a:spcBef>
                <a:spcPts val="400"/>
              </a:spcBef>
              <a:spcAft>
                <a:spcPts val="400"/>
              </a:spcAft>
              <a:buClr>
                <a:srgbClr val="FBC652"/>
              </a:buClr>
            </a:pPr>
            <a:r>
              <a:rPr lang="en-GB" sz="1600" dirty="0">
                <a:solidFill>
                  <a:schemeClr val="bg2"/>
                </a:solidFill>
                <a:latin typeface="Arial" panose="020B0604020202020204" pitchFamily="34" charset="0"/>
              </a:rPr>
              <a:t>keep contact information up to date</a:t>
            </a:r>
          </a:p>
          <a:p>
            <a:pPr marL="357708" indent="-239178">
              <a:spcBef>
                <a:spcPts val="400"/>
              </a:spcBef>
              <a:spcAft>
                <a:spcPts val="400"/>
              </a:spcAft>
              <a:buClr>
                <a:srgbClr val="FBC652"/>
              </a:buClr>
            </a:pPr>
            <a:r>
              <a:rPr lang="en-GB" sz="1600" dirty="0">
                <a:solidFill>
                  <a:schemeClr val="bg2"/>
                </a:solidFill>
                <a:latin typeface="Arial" panose="020B0604020202020204" pitchFamily="34" charset="0"/>
              </a:rPr>
              <a:t>view and reply to their offers</a:t>
            </a:r>
          </a:p>
          <a:p>
            <a:pPr marL="357708" indent="-239178">
              <a:spcBef>
                <a:spcPts val="400"/>
              </a:spcBef>
              <a:spcAft>
                <a:spcPts val="400"/>
              </a:spcAft>
              <a:buClr>
                <a:srgbClr val="836CD8"/>
              </a:buClr>
              <a:buFont typeface="Arial" pitchFamily="34"/>
              <a:buChar char="•"/>
            </a:pPr>
            <a:endParaRPr lang="en-GB" sz="1600" dirty="0">
              <a:solidFill>
                <a:schemeClr val="bg2"/>
              </a:solidFill>
              <a:latin typeface="Arial" panose="020B0604020202020204" pitchFamily="34" charset="0"/>
            </a:endParaRPr>
          </a:p>
          <a:p>
            <a:pPr marL="118530" indent="0">
              <a:spcBef>
                <a:spcPts val="400"/>
              </a:spcBef>
              <a:spcAft>
                <a:spcPts val="400"/>
              </a:spcAft>
              <a:buNone/>
            </a:pPr>
            <a:r>
              <a:rPr lang="en-GB" sz="1600" b="1" dirty="0">
                <a:solidFill>
                  <a:schemeClr val="bg2"/>
                </a:solidFill>
                <a:latin typeface="Arial" panose="020B0604020202020204" pitchFamily="34" charset="0"/>
              </a:rPr>
              <a:t>They’ll receive one of three decisions from your choices:</a:t>
            </a:r>
          </a:p>
          <a:p>
            <a:pPr marL="357708" indent="-239178">
              <a:spcBef>
                <a:spcPts val="400"/>
              </a:spcBef>
              <a:spcAft>
                <a:spcPts val="400"/>
              </a:spcAft>
              <a:buClr>
                <a:srgbClr val="FBC652"/>
              </a:buClr>
            </a:pPr>
            <a:r>
              <a:rPr lang="en-GB" sz="1600" dirty="0">
                <a:solidFill>
                  <a:schemeClr val="bg2"/>
                </a:solidFill>
                <a:latin typeface="Arial" panose="020B0604020202020204" pitchFamily="34" charset="0"/>
              </a:rPr>
              <a:t>unconditional offer</a:t>
            </a:r>
          </a:p>
          <a:p>
            <a:pPr marL="357708" indent="-239178">
              <a:spcBef>
                <a:spcPts val="400"/>
              </a:spcBef>
              <a:spcAft>
                <a:spcPts val="400"/>
              </a:spcAft>
              <a:buClr>
                <a:srgbClr val="FBC652"/>
              </a:buClr>
            </a:pPr>
            <a:r>
              <a:rPr lang="en-GB" sz="1600" dirty="0">
                <a:solidFill>
                  <a:schemeClr val="bg2"/>
                </a:solidFill>
                <a:latin typeface="Arial" panose="020B0604020202020204" pitchFamily="34" charset="0"/>
              </a:rPr>
              <a:t>conditional offer</a:t>
            </a:r>
          </a:p>
          <a:p>
            <a:pPr marL="357708" indent="-239178">
              <a:spcBef>
                <a:spcPts val="400"/>
              </a:spcBef>
              <a:spcAft>
                <a:spcPts val="400"/>
              </a:spcAft>
              <a:buClr>
                <a:srgbClr val="FBC652"/>
              </a:buClr>
            </a:pPr>
            <a:r>
              <a:rPr lang="en-GB" sz="1600" dirty="0">
                <a:solidFill>
                  <a:schemeClr val="bg2"/>
                </a:solidFill>
                <a:latin typeface="Arial" panose="020B0604020202020204" pitchFamily="34" charset="0"/>
              </a:rPr>
              <a:t>unsuccessful</a:t>
            </a:r>
          </a:p>
        </p:txBody>
      </p:sp>
    </p:spTree>
    <p:custDataLst>
      <p:tags r:id="rId1"/>
    </p:custDataLst>
    <p:extLst>
      <p:ext uri="{BB962C8B-B14F-4D97-AF65-F5344CB8AC3E}">
        <p14:creationId xmlns:p14="http://schemas.microsoft.com/office/powerpoint/2010/main" val="109015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30EC351-1C46-45DE-84FA-23B91470E0B0}"/>
              </a:ext>
            </a:extLst>
          </p:cNvPr>
          <p:cNvSpPr txBox="1">
            <a:spLocks noGrp="1"/>
          </p:cNvSpPr>
          <p:nvPr>
            <p:ph type="title"/>
          </p:nvPr>
        </p:nvSpPr>
        <p:spPr>
          <a:xfrm>
            <a:off x="383117" y="330729"/>
            <a:ext cx="5109568" cy="1316567"/>
          </a:xfrm>
        </p:spPr>
        <p:txBody>
          <a:bodyPr>
            <a:normAutofit/>
          </a:bodyPr>
          <a:lstStyle/>
          <a:p>
            <a:pPr lvl="0"/>
            <a:r>
              <a:rPr lang="en-GB" sz="4800" dirty="0">
                <a:solidFill>
                  <a:schemeClr val="bg2"/>
                </a:solidFill>
                <a:latin typeface="Roboto "/>
              </a:rPr>
              <a:t>Replies to offers</a:t>
            </a:r>
          </a:p>
        </p:txBody>
      </p:sp>
      <p:pic>
        <p:nvPicPr>
          <p:cNvPr id="16" name="Picture Placeholder 15" descr="A person raising the hands&#10;&#10;Description automatically generated with medium confidence">
            <a:extLst>
              <a:ext uri="{FF2B5EF4-FFF2-40B4-BE49-F238E27FC236}">
                <a16:creationId xmlns:a16="http://schemas.microsoft.com/office/drawing/2014/main" id="{062E9EC6-D45F-418C-9E13-A1A8F8474F6E}"/>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970" r="8970"/>
          <a:stretch/>
        </p:blipFill>
        <p:spPr bwMode="auto">
          <a:xfrm>
            <a:off x="5498148" y="987425"/>
            <a:ext cx="6172200" cy="4873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6">
            <a:extLst>
              <a:ext uri="{FF2B5EF4-FFF2-40B4-BE49-F238E27FC236}">
                <a16:creationId xmlns:a16="http://schemas.microsoft.com/office/drawing/2014/main" id="{B50B6240-D912-4130-B2AB-EB3234EA2187}"/>
              </a:ext>
            </a:extLst>
          </p:cNvPr>
          <p:cNvSpPr txBox="1">
            <a:spLocks noGrp="1"/>
          </p:cNvSpPr>
          <p:nvPr>
            <p:ph type="body" sz="half" idx="2"/>
          </p:nvPr>
        </p:nvSpPr>
        <p:spPr>
          <a:xfrm>
            <a:off x="383118" y="2057400"/>
            <a:ext cx="5109567" cy="4267835"/>
          </a:xfrm>
        </p:spPr>
        <p:txBody>
          <a:bodyPr>
            <a:normAutofit lnSpcReduction="10000"/>
          </a:bodyPr>
          <a:lstStyle/>
          <a:p>
            <a:pPr defTabSz="1219170">
              <a:lnSpc>
                <a:spcPct val="100000"/>
              </a:lnSpc>
              <a:spcAft>
                <a:spcPts val="800"/>
              </a:spcAft>
              <a:tabLst>
                <a:tab pos="1337696" algn="l"/>
                <a:tab pos="1794884" algn="l"/>
                <a:tab pos="2218205" algn="l"/>
              </a:tabLst>
            </a:pPr>
            <a:r>
              <a:rPr lang="en-US" sz="1867" dirty="0">
                <a:solidFill>
                  <a:schemeClr val="bg2"/>
                </a:solidFill>
                <a:latin typeface="Arial" panose="020B0604020202020204" pitchFamily="34" charset="0"/>
              </a:rPr>
              <a:t>Once they have decisions on all their choices, they can choose two:</a:t>
            </a:r>
          </a:p>
          <a:p>
            <a:pPr marL="620167" lvl="1" indent="-380990" defTabSz="1219170">
              <a:lnSpc>
                <a:spcPct val="100000"/>
              </a:lnSpc>
              <a:spcAft>
                <a:spcPts val="800"/>
              </a:spcAft>
              <a:buClr>
                <a:srgbClr val="3BC0C7"/>
              </a:buClr>
              <a:buFont typeface="Arial" panose="020B0604020202020204" pitchFamily="34" charset="0"/>
              <a:buChar char="•"/>
              <a:tabLst>
                <a:tab pos="1337696" algn="l"/>
                <a:tab pos="1794884" algn="l"/>
                <a:tab pos="2218218" algn="l"/>
              </a:tabLst>
            </a:pPr>
            <a:r>
              <a:rPr lang="en-US" sz="1867" dirty="0">
                <a:solidFill>
                  <a:schemeClr val="bg2"/>
                </a:solidFill>
                <a:latin typeface="Arial" panose="020B0604020202020204" pitchFamily="34" charset="0"/>
              </a:rPr>
              <a:t>One as a ‘firm’ acceptance – their first choice.</a:t>
            </a:r>
          </a:p>
          <a:p>
            <a:pPr marL="620167" lvl="1" indent="-380990" defTabSz="1219170">
              <a:lnSpc>
                <a:spcPct val="100000"/>
              </a:lnSpc>
              <a:spcAft>
                <a:spcPts val="800"/>
              </a:spcAft>
              <a:buClr>
                <a:srgbClr val="3BC0C7"/>
              </a:buClr>
              <a:buFont typeface="Arial" panose="020B0604020202020204" pitchFamily="34" charset="0"/>
              <a:buChar char="•"/>
              <a:tabLst>
                <a:tab pos="1337696" algn="l"/>
                <a:tab pos="1794884" algn="l"/>
                <a:tab pos="2218218" algn="l"/>
              </a:tabLst>
            </a:pPr>
            <a:r>
              <a:rPr lang="en-US" sz="1867" dirty="0">
                <a:solidFill>
                  <a:schemeClr val="bg2"/>
                </a:solidFill>
                <a:latin typeface="Arial" panose="020B0604020202020204" pitchFamily="34" charset="0"/>
              </a:rPr>
              <a:t>The other as an ‘insurance’ acceptance. This acts as a back-up if they do not get into their ‘firm’ choice.</a:t>
            </a:r>
          </a:p>
          <a:p>
            <a:pPr defTabSz="1219170">
              <a:lnSpc>
                <a:spcPct val="100000"/>
              </a:lnSpc>
              <a:spcAft>
                <a:spcPts val="800"/>
              </a:spcAft>
              <a:tabLst>
                <a:tab pos="1337696" algn="l"/>
                <a:tab pos="1794884" algn="l"/>
                <a:tab pos="2218205" algn="l"/>
              </a:tabLst>
            </a:pPr>
            <a:r>
              <a:rPr lang="en-US" sz="1867" dirty="0">
                <a:solidFill>
                  <a:schemeClr val="bg2"/>
                </a:solidFill>
                <a:latin typeface="Arial" panose="020B0604020202020204" pitchFamily="34" charset="0"/>
              </a:rPr>
              <a:t>Any remaining offers must be declined. </a:t>
            </a:r>
          </a:p>
          <a:p>
            <a:pPr defTabSz="1219170">
              <a:lnSpc>
                <a:spcPct val="100000"/>
              </a:lnSpc>
              <a:spcAft>
                <a:spcPts val="800"/>
              </a:spcAft>
              <a:tabLst>
                <a:tab pos="1337696" algn="l"/>
                <a:tab pos="1794884" algn="l"/>
                <a:tab pos="2218205" algn="l"/>
              </a:tabLst>
            </a:pPr>
            <a:r>
              <a:rPr lang="en-US" sz="1867" dirty="0">
                <a:solidFill>
                  <a:schemeClr val="bg2"/>
                </a:solidFill>
                <a:latin typeface="Arial" panose="020B0604020202020204" pitchFamily="34" charset="0"/>
              </a:rPr>
              <a:t>Once all their decisions and replies have been made, if they are not holding an offer, they may be able to use Extra or Clearing to find available places.</a:t>
            </a:r>
          </a:p>
        </p:txBody>
      </p:sp>
      <p:sp>
        <p:nvSpPr>
          <p:cNvPr id="5" name="Date Placeholder 1">
            <a:extLst>
              <a:ext uri="{FF2B5EF4-FFF2-40B4-BE49-F238E27FC236}">
                <a16:creationId xmlns:a16="http://schemas.microsoft.com/office/drawing/2014/main" id="{91DBCAD1-D23C-4D2A-9774-15D87D4A0248}"/>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7F7AB1A9-C66E-44C7-B4AC-766C957B4ABD}" type="datetime4">
              <a:rPr lang="en-GB" sz="1200">
                <a:solidFill>
                  <a:srgbClr val="1F2834"/>
                </a:solidFill>
                <a:latin typeface="Calibri"/>
              </a:rPr>
              <a:pPr algn="r" defTabSz="609585">
                <a:defRPr sz="1800" b="0" i="0" u="none" strike="noStrike" kern="0" cap="none" spc="0" baseline="0">
                  <a:solidFill>
                    <a:srgbClr val="000000"/>
                  </a:solidFill>
                  <a:uFillTx/>
                </a:defRPr>
              </a:pPr>
              <a:t>24 September 2025</a:t>
            </a:fld>
            <a:endParaRPr lang="en-US" sz="1200">
              <a:solidFill>
                <a:srgbClr val="1F2834"/>
              </a:solidFill>
              <a:latin typeface="Calibri"/>
            </a:endParaRPr>
          </a:p>
        </p:txBody>
      </p:sp>
      <p:sp>
        <p:nvSpPr>
          <p:cNvPr id="6" name="Footer Placeholder 3">
            <a:extLst>
              <a:ext uri="{FF2B5EF4-FFF2-40B4-BE49-F238E27FC236}">
                <a16:creationId xmlns:a16="http://schemas.microsoft.com/office/drawing/2014/main" id="{C4B4454A-4EFE-4630-9058-B678D74DB3AA}"/>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1F2834"/>
                </a:solidFill>
                <a:latin typeface="Calibri"/>
              </a:rPr>
              <a:t>Security marking: </a:t>
            </a:r>
            <a:r>
              <a:rPr lang="en-US" sz="1200" b="1" dirty="0">
                <a:solidFill>
                  <a:srgbClr val="1F2834"/>
                </a:solidFill>
                <a:latin typeface="Calibri"/>
              </a:rPr>
              <a:t>PUBLIC</a:t>
            </a:r>
          </a:p>
        </p:txBody>
      </p:sp>
      <p:sp>
        <p:nvSpPr>
          <p:cNvPr id="7" name="Slide Number Placeholder 2">
            <a:extLst>
              <a:ext uri="{FF2B5EF4-FFF2-40B4-BE49-F238E27FC236}">
                <a16:creationId xmlns:a16="http://schemas.microsoft.com/office/drawing/2014/main" id="{3F8A6D2E-0192-4E97-81A7-0971F763A8E7}"/>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a:solidFill>
                  <a:srgbClr val="1F2834"/>
                </a:solidFill>
                <a:latin typeface="Calibri"/>
              </a:rPr>
              <a:t>|   </a:t>
            </a:r>
            <a:fld id="{E828F9F0-F8CE-4E82-B479-553E722E0113}" type="slidenum">
              <a:rPr sz="1200" kern="0">
                <a:solidFill>
                  <a:srgbClr val="1F2834"/>
                </a:solidFill>
                <a:latin typeface="Calibri"/>
              </a:rPr>
              <a:pPr defTabSz="609585">
                <a:defRPr sz="1800" b="0" i="0" u="none" strike="noStrike" kern="0" cap="none" spc="0" baseline="0">
                  <a:solidFill>
                    <a:srgbClr val="000000"/>
                  </a:solidFill>
                  <a:uFillTx/>
                </a:defRPr>
              </a:pPr>
              <a:t>12</a:t>
            </a:fld>
            <a:endParaRPr lang="en-US" sz="1200" kern="0">
              <a:solidFill>
                <a:srgbClr val="1F2834"/>
              </a:solidFill>
              <a:latin typeface="Calibri"/>
            </a:endParaRPr>
          </a:p>
        </p:txBody>
      </p:sp>
    </p:spTree>
    <p:custDataLst>
      <p:tags r:id="rId1"/>
    </p:custDataLst>
    <p:extLst>
      <p:ext uri="{BB962C8B-B14F-4D97-AF65-F5344CB8AC3E}">
        <p14:creationId xmlns:p14="http://schemas.microsoft.com/office/powerpoint/2010/main" val="63120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964DE-703A-4D6C-A586-1A42F5C0844A}"/>
              </a:ext>
            </a:extLst>
          </p:cNvPr>
          <p:cNvSpPr>
            <a:spLocks noGrp="1"/>
          </p:cNvSpPr>
          <p:nvPr>
            <p:ph type="title"/>
          </p:nvPr>
        </p:nvSpPr>
        <p:spPr>
          <a:xfrm>
            <a:off x="383118" y="411783"/>
            <a:ext cx="5625797" cy="1316567"/>
          </a:xfrm>
        </p:spPr>
        <p:txBody>
          <a:bodyPr>
            <a:noAutofit/>
          </a:bodyPr>
          <a:lstStyle/>
          <a:p>
            <a:r>
              <a:rPr lang="en-GB" sz="4800" dirty="0">
                <a:solidFill>
                  <a:schemeClr val="bg2"/>
                </a:solidFill>
                <a:latin typeface="Roboto "/>
              </a:rPr>
              <a:t>What can students </a:t>
            </a:r>
            <a:br>
              <a:rPr lang="en-GB" sz="4800" dirty="0">
                <a:solidFill>
                  <a:schemeClr val="bg2"/>
                </a:solidFill>
                <a:latin typeface="Roboto "/>
              </a:rPr>
            </a:br>
            <a:r>
              <a:rPr lang="en-GB" sz="4800" dirty="0">
                <a:solidFill>
                  <a:schemeClr val="bg2"/>
                </a:solidFill>
                <a:latin typeface="Roboto "/>
              </a:rPr>
              <a:t>be doing?</a:t>
            </a:r>
          </a:p>
        </p:txBody>
      </p:sp>
      <p:pic>
        <p:nvPicPr>
          <p:cNvPr id="8" name="Picture Placeholder 7" descr="A person riding on the back of a bicycle&#10;&#10;Description automatically generated">
            <a:extLst>
              <a:ext uri="{FF2B5EF4-FFF2-40B4-BE49-F238E27FC236}">
                <a16:creationId xmlns:a16="http://schemas.microsoft.com/office/drawing/2014/main" id="{26E51EDD-82B6-49CB-9F16-F40C64F81AC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8975" r="8975"/>
          <a:stretch/>
        </p:blipFill>
        <p:spPr>
          <a:xfrm>
            <a:off x="5636678" y="1274808"/>
            <a:ext cx="6172200" cy="4873625"/>
          </a:xfrm>
        </p:spPr>
      </p:pic>
      <p:sp>
        <p:nvSpPr>
          <p:cNvPr id="6" name="Text Placeholder 5">
            <a:extLst>
              <a:ext uri="{FF2B5EF4-FFF2-40B4-BE49-F238E27FC236}">
                <a16:creationId xmlns:a16="http://schemas.microsoft.com/office/drawing/2014/main" id="{BA821A65-22D8-43B6-9E59-AA22D01E73F9}"/>
              </a:ext>
            </a:extLst>
          </p:cNvPr>
          <p:cNvSpPr>
            <a:spLocks noGrp="1"/>
          </p:cNvSpPr>
          <p:nvPr>
            <p:ph type="body" sz="half" idx="2"/>
          </p:nvPr>
        </p:nvSpPr>
        <p:spPr>
          <a:xfrm>
            <a:off x="383118" y="2272330"/>
            <a:ext cx="5109567" cy="3811588"/>
          </a:xfrm>
        </p:spPr>
        <p:txBody>
          <a:bodyPr>
            <a:normAutofit fontScale="62500" lnSpcReduction="20000"/>
          </a:bodyPr>
          <a:lstStyle/>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research, research, research</a:t>
            </a:r>
          </a:p>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attend open days and events</a:t>
            </a:r>
          </a:p>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extracurricular and super curricular activities</a:t>
            </a:r>
          </a:p>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work experience</a:t>
            </a:r>
          </a:p>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volunteering</a:t>
            </a:r>
          </a:p>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independent learning outside the curriculum </a:t>
            </a:r>
          </a:p>
          <a:p>
            <a:pPr marL="457189" indent="-380990" defTabSz="1219170">
              <a:lnSpc>
                <a:spcPct val="170000"/>
              </a:lnSpc>
              <a:spcBef>
                <a:spcPts val="0"/>
              </a:spcBef>
              <a:buClr>
                <a:srgbClr val="FF6451"/>
              </a:buClr>
              <a:buFont typeface="Arial" panose="020B0604020202020204" pitchFamily="34" charset="0"/>
              <a:buChar char="•"/>
              <a:defRPr/>
            </a:pPr>
            <a:r>
              <a:rPr lang="en-US" sz="2933" dirty="0">
                <a:solidFill>
                  <a:schemeClr val="bg2"/>
                </a:solidFill>
                <a:latin typeface="Arial" panose="020B0604020202020204" pitchFamily="34" charset="0"/>
              </a:rPr>
              <a:t>focus on this year’s studies</a:t>
            </a:r>
          </a:p>
          <a:p>
            <a:endParaRPr lang="en-GB" sz="1867" dirty="0">
              <a:solidFill>
                <a:schemeClr val="bg2"/>
              </a:solidFill>
            </a:endParaRPr>
          </a:p>
        </p:txBody>
      </p:sp>
      <p:sp>
        <p:nvSpPr>
          <p:cNvPr id="2" name="Footer Placeholder 5">
            <a:extLst>
              <a:ext uri="{FF2B5EF4-FFF2-40B4-BE49-F238E27FC236}">
                <a16:creationId xmlns:a16="http://schemas.microsoft.com/office/drawing/2014/main" id="{C843DCA6-2FFF-4B46-B26B-9B2233B7D896}"/>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1F2834"/>
                </a:solidFill>
                <a:latin typeface="Calibri"/>
              </a:rPr>
              <a:t>Security marking: </a:t>
            </a:r>
            <a:r>
              <a:rPr lang="en-US" sz="1200" b="1" dirty="0">
                <a:solidFill>
                  <a:srgbClr val="1F2834"/>
                </a:solidFill>
                <a:latin typeface="Calibri"/>
              </a:rPr>
              <a:t>PUBLIC</a:t>
            </a:r>
          </a:p>
        </p:txBody>
      </p:sp>
      <p:sp>
        <p:nvSpPr>
          <p:cNvPr id="3" name="Date Placeholder 4">
            <a:extLst>
              <a:ext uri="{FF2B5EF4-FFF2-40B4-BE49-F238E27FC236}">
                <a16:creationId xmlns:a16="http://schemas.microsoft.com/office/drawing/2014/main" id="{125FEE69-8057-4E7B-ADAA-585787E846E7}"/>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193DE345-8F43-47DB-BE69-B6858E68CFBF}" type="datetime4">
              <a:rPr lang="en-GB" sz="1200">
                <a:latin typeface="Calibri"/>
              </a:rPr>
              <a:pPr algn="r" defTabSz="609585">
                <a:defRPr sz="1800" b="0" i="0" u="none" strike="noStrike" kern="0" cap="none" spc="0" baseline="0">
                  <a:solidFill>
                    <a:srgbClr val="000000"/>
                  </a:solidFill>
                  <a:uFillTx/>
                </a:defRPr>
              </a:pPr>
              <a:t>24 September 2025</a:t>
            </a:fld>
            <a:endParaRPr lang="en-US" sz="1200" dirty="0">
              <a:latin typeface="Calibri"/>
            </a:endParaRPr>
          </a:p>
        </p:txBody>
      </p:sp>
      <p:sp>
        <p:nvSpPr>
          <p:cNvPr id="5" name="Slide Number Placeholder 6">
            <a:extLst>
              <a:ext uri="{FF2B5EF4-FFF2-40B4-BE49-F238E27FC236}">
                <a16:creationId xmlns:a16="http://schemas.microsoft.com/office/drawing/2014/main" id="{96E9B566-AA9B-4ABA-B13E-D4516854D69D}"/>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latin typeface="Calibri"/>
              </a:rPr>
              <a:t>|   </a:t>
            </a:r>
            <a:fld id="{A2F8606F-E88B-417C-9A1B-095B832E158D}" type="slidenum">
              <a:rPr sz="1200">
                <a:solidFill>
                  <a:srgbClr val="000000"/>
                </a:solidFill>
                <a:latin typeface="Calibri"/>
              </a:rPr>
              <a:pPr defTabSz="609585">
                <a:defRPr sz="1800" b="0" i="0" u="none" strike="noStrike" kern="0" cap="none" spc="0" baseline="0">
                  <a:solidFill>
                    <a:srgbClr val="000000"/>
                  </a:solidFill>
                  <a:uFillTx/>
                </a:defRPr>
              </a:pPr>
              <a:t>13</a:t>
            </a:fld>
            <a:endParaRPr lang="en-US" sz="1200" dirty="0">
              <a:solidFill>
                <a:srgbClr val="000000"/>
              </a:solidFill>
              <a:latin typeface="Calibri"/>
            </a:endParaRPr>
          </a:p>
        </p:txBody>
      </p:sp>
    </p:spTree>
    <p:custDataLst>
      <p:tags r:id="rId1"/>
    </p:custDataLst>
    <p:extLst>
      <p:ext uri="{BB962C8B-B14F-4D97-AF65-F5344CB8AC3E}">
        <p14:creationId xmlns:p14="http://schemas.microsoft.com/office/powerpoint/2010/main" val="209923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sp>
        <p:nvSpPr>
          <p:cNvPr id="2" name="Title 1"/>
          <p:cNvSpPr>
            <a:spLocks noGrp="1"/>
          </p:cNvSpPr>
          <p:nvPr>
            <p:ph type="ctrTitle"/>
          </p:nvPr>
        </p:nvSpPr>
        <p:spPr>
          <a:xfrm>
            <a:off x="419759" y="583250"/>
            <a:ext cx="11139846" cy="766762"/>
          </a:xfrm>
        </p:spPr>
        <p:txBody>
          <a:bodyPr>
            <a:normAutofit fontScale="90000"/>
          </a:bodyPr>
          <a:lstStyle/>
          <a:p>
            <a:pPr algn="l"/>
            <a:br>
              <a:rPr lang="en-GB" b="1" dirty="0">
                <a:latin typeface="+mn-lt"/>
              </a:rPr>
            </a:br>
            <a:r>
              <a:rPr lang="en-GB" b="1" dirty="0">
                <a:solidFill>
                  <a:schemeClr val="bg2"/>
                </a:solidFill>
                <a:latin typeface="+mn-lt"/>
              </a:rPr>
              <a:t>Student finance</a:t>
            </a:r>
            <a:endParaRPr lang="en-GB" sz="4000" b="1" u="sng" dirty="0">
              <a:solidFill>
                <a:schemeClr val="bg2"/>
              </a:solidFill>
              <a:latin typeface="+mn-lt"/>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626438" y="135081"/>
            <a:ext cx="1269798" cy="1666009"/>
          </a:xfrm>
          <a:prstGeom prst="rect">
            <a:avLst/>
          </a:prstGeom>
        </p:spPr>
      </p:pic>
      <p:pic>
        <p:nvPicPr>
          <p:cNvPr id="3" name="Picture 2" descr="A white paper with black text&#10;&#10;AI-generated content may be incorrect.">
            <a:extLst>
              <a:ext uri="{FF2B5EF4-FFF2-40B4-BE49-F238E27FC236}">
                <a16:creationId xmlns:a16="http://schemas.microsoft.com/office/drawing/2014/main" id="{5CE6782B-5A7A-7386-1FF6-1F6B36D9F508}"/>
              </a:ext>
            </a:extLst>
          </p:cNvPr>
          <p:cNvPicPr>
            <a:picLocks noChangeAspect="1"/>
          </p:cNvPicPr>
          <p:nvPr/>
        </p:nvPicPr>
        <p:blipFill>
          <a:blip r:embed="rId4"/>
          <a:stretch>
            <a:fillRect/>
          </a:stretch>
        </p:blipFill>
        <p:spPr>
          <a:xfrm>
            <a:off x="1358819" y="1350012"/>
            <a:ext cx="8820150" cy="5353050"/>
          </a:xfrm>
          <a:prstGeom prst="rect">
            <a:avLst/>
          </a:prstGeom>
        </p:spPr>
      </p:pic>
      <p:sp>
        <p:nvSpPr>
          <p:cNvPr id="4" name="TextBox 3">
            <a:extLst>
              <a:ext uri="{FF2B5EF4-FFF2-40B4-BE49-F238E27FC236}">
                <a16:creationId xmlns:a16="http://schemas.microsoft.com/office/drawing/2014/main" id="{743967F6-735D-B418-3A24-EC0C20789909}"/>
              </a:ext>
            </a:extLst>
          </p:cNvPr>
          <p:cNvSpPr txBox="1"/>
          <p:nvPr/>
        </p:nvSpPr>
        <p:spPr>
          <a:xfrm>
            <a:off x="10515600" y="2721429"/>
            <a:ext cx="1676400" cy="2913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25"/>
              </a:lnSpc>
            </a:pPr>
            <a:r>
              <a:rPr lang="en-GB" dirty="0">
                <a:cs typeface="Segoe UI"/>
              </a:rPr>
              <a:t>Students can use the </a:t>
            </a:r>
            <a:r>
              <a:rPr lang="en-GB" u="sng" dirty="0">
                <a:solidFill>
                  <a:srgbClr val="0563C1"/>
                </a:solidFill>
                <a:cs typeface="Segoe UI"/>
                <a:hlinkClick r:id="rId5"/>
              </a:rPr>
              <a:t>student finance calculator</a:t>
            </a:r>
            <a:r>
              <a:rPr lang="en-GB" dirty="0">
                <a:cs typeface="Segoe UI"/>
              </a:rPr>
              <a:t> to estimate their Maintenance Loan.</a:t>
            </a:r>
            <a:r>
              <a:rPr lang="en-US" dirty="0">
                <a:cs typeface="Segoe UI"/>
              </a:rPr>
              <a:t>​</a:t>
            </a:r>
            <a:endParaRPr lang="en-US">
              <a:ea typeface="Calibri"/>
              <a:cs typeface="Segoe UI"/>
            </a:endParaRPr>
          </a:p>
          <a:p>
            <a:pPr>
              <a:lnSpc>
                <a:spcPts val="2025"/>
              </a:lnSpc>
            </a:pPr>
            <a:r>
              <a:rPr lang="en-GB" b="1" u="sng" dirty="0">
                <a:solidFill>
                  <a:srgbClr val="0563C1"/>
                </a:solidFill>
                <a:latin typeface="Arial"/>
                <a:cs typeface="Segoe UI"/>
                <a:hlinkClick r:id="rId5"/>
              </a:rPr>
              <a:t>https://www.gov.uk/student-finance-calculator</a:t>
            </a:r>
          </a:p>
        </p:txBody>
      </p:sp>
    </p:spTree>
    <p:extLst>
      <p:ext uri="{BB962C8B-B14F-4D97-AF65-F5344CB8AC3E}">
        <p14:creationId xmlns:p14="http://schemas.microsoft.com/office/powerpoint/2010/main" val="200358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sp>
        <p:nvSpPr>
          <p:cNvPr id="2" name="Title 1"/>
          <p:cNvSpPr>
            <a:spLocks noGrp="1"/>
          </p:cNvSpPr>
          <p:nvPr>
            <p:ph type="ctrTitle"/>
          </p:nvPr>
        </p:nvSpPr>
        <p:spPr>
          <a:xfrm>
            <a:off x="553390" y="950422"/>
            <a:ext cx="11139846" cy="766762"/>
          </a:xfrm>
        </p:spPr>
        <p:txBody>
          <a:bodyPr>
            <a:normAutofit fontScale="90000"/>
          </a:bodyPr>
          <a:lstStyle/>
          <a:p>
            <a:pPr algn="l"/>
            <a:br>
              <a:rPr lang="en-GB" b="1" dirty="0">
                <a:solidFill>
                  <a:schemeClr val="bg2"/>
                </a:solidFill>
                <a:latin typeface="+mn-lt"/>
              </a:rPr>
            </a:br>
            <a:r>
              <a:rPr lang="en-GB" b="1" dirty="0">
                <a:solidFill>
                  <a:schemeClr val="bg2"/>
                </a:solidFill>
                <a:latin typeface="+mn-lt"/>
              </a:rPr>
              <a:t>Student finance</a:t>
            </a:r>
            <a:endParaRPr lang="en-GB" sz="4000" b="1" u="sng" dirty="0">
              <a:solidFill>
                <a:schemeClr val="bg2"/>
              </a:solidFill>
              <a:latin typeface="+mn-lt"/>
            </a:endParaRPr>
          </a:p>
        </p:txBody>
      </p:sp>
      <p:sp>
        <p:nvSpPr>
          <p:cNvPr id="4" name="Rectangle 1"/>
          <p:cNvSpPr>
            <a:spLocks noGrp="1" noChangeArrowheads="1"/>
          </p:cNvSpPr>
          <p:nvPr>
            <p:ph type="subTitle" idx="1"/>
          </p:nvPr>
        </p:nvSpPr>
        <p:spPr bwMode="auto">
          <a:xfrm>
            <a:off x="553390" y="1868096"/>
            <a:ext cx="11318620" cy="44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lnSpc>
                <a:spcPct val="100000"/>
              </a:lnSpc>
            </a:pPr>
            <a:r>
              <a:rPr lang="en-US" altLang="en-US" sz="4800" b="1" dirty="0">
                <a:solidFill>
                  <a:schemeClr val="bg2"/>
                </a:solidFill>
                <a:latin typeface="+mn-lt"/>
              </a:rPr>
              <a:t>Repaying student loans</a:t>
            </a:r>
          </a:p>
          <a:p>
            <a:pPr algn="l"/>
            <a:r>
              <a:rPr lang="en-US" sz="2800" dirty="0">
                <a:solidFill>
                  <a:schemeClr val="bg2"/>
                </a:solidFill>
                <a:latin typeface="+mn-lt"/>
              </a:rPr>
              <a:t>Students </a:t>
            </a:r>
            <a:r>
              <a:rPr lang="en-US" dirty="0">
                <a:solidFill>
                  <a:schemeClr val="bg2"/>
                </a:solidFill>
              </a:rPr>
              <a:t>only repay their student loan when their income is over the threshold amount for their repayment plan.</a:t>
            </a:r>
          </a:p>
          <a:p>
            <a:pPr algn="l"/>
            <a:r>
              <a:rPr lang="en-US" dirty="0">
                <a:solidFill>
                  <a:schemeClr val="bg2"/>
                </a:solidFill>
                <a:latin typeface="Arial"/>
                <a:cs typeface="Arial"/>
              </a:rPr>
              <a:t>The threshold amounts change on 6 April every year: at the moment this is when their income is over £26,900 a year</a:t>
            </a:r>
          </a:p>
          <a:p>
            <a:pPr algn="l"/>
            <a:endParaRPr lang="en-US" dirty="0">
              <a:solidFill>
                <a:schemeClr val="bg2"/>
              </a:solidFill>
              <a:cs typeface="Arial" panose="020B0604020202020204" pitchFamily="34" charset="0"/>
            </a:endParaRPr>
          </a:p>
          <a:p>
            <a:pPr algn="l"/>
            <a:r>
              <a:rPr lang="en-US" dirty="0">
                <a:solidFill>
                  <a:schemeClr val="bg2"/>
                </a:solidFill>
              </a:rPr>
              <a:t>The earliest students will start repaying is the April after they leave their course</a:t>
            </a:r>
          </a:p>
          <a:p>
            <a:pPr algn="l"/>
            <a:r>
              <a:rPr lang="en-US" dirty="0">
                <a:solidFill>
                  <a:schemeClr val="bg2"/>
                </a:solidFill>
              </a:rPr>
              <a:t>Repayments automatically stop if either:</a:t>
            </a:r>
          </a:p>
          <a:p>
            <a:pPr marL="342900" indent="-342900" algn="l">
              <a:buChar char="•"/>
            </a:pPr>
            <a:r>
              <a:rPr lang="en-US" dirty="0">
                <a:solidFill>
                  <a:schemeClr val="bg2"/>
                </a:solidFill>
              </a:rPr>
              <a:t>they stop working</a:t>
            </a:r>
            <a:endParaRPr lang="en-US" dirty="0">
              <a:solidFill>
                <a:schemeClr val="bg2"/>
              </a:solidFill>
              <a:cs typeface="Arial" panose="020B0604020202020204" pitchFamily="34" charset="0"/>
            </a:endParaRPr>
          </a:p>
          <a:p>
            <a:pPr marL="342900" indent="-342900" algn="l">
              <a:buChar char="•"/>
            </a:pPr>
            <a:r>
              <a:rPr lang="en-US" dirty="0">
                <a:solidFill>
                  <a:schemeClr val="bg2"/>
                </a:solidFill>
              </a:rPr>
              <a:t>their income goes below the threshold.</a:t>
            </a:r>
            <a:endParaRPr lang="en-US" dirty="0">
              <a:solidFill>
                <a:schemeClr val="bg2"/>
              </a:solidFill>
              <a:cs typeface="Arial" panose="020B0604020202020204" pitchFamily="34" charset="0"/>
            </a:endParaRPr>
          </a:p>
          <a:p>
            <a:pPr algn="l"/>
            <a:endParaRPr lang="en-US" dirty="0">
              <a:solidFill>
                <a:schemeClr val="bg2"/>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626438" y="204355"/>
            <a:ext cx="1269798" cy="1666009"/>
          </a:xfrm>
          <a:prstGeom prst="rect">
            <a:avLst/>
          </a:prstGeom>
        </p:spPr>
      </p:pic>
    </p:spTree>
    <p:extLst>
      <p:ext uri="{BB962C8B-B14F-4D97-AF65-F5344CB8AC3E}">
        <p14:creationId xmlns:p14="http://schemas.microsoft.com/office/powerpoint/2010/main" val="75154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sp>
        <p:nvSpPr>
          <p:cNvPr id="2" name="Title 1"/>
          <p:cNvSpPr>
            <a:spLocks noGrp="1"/>
          </p:cNvSpPr>
          <p:nvPr>
            <p:ph type="ctrTitle"/>
          </p:nvPr>
        </p:nvSpPr>
        <p:spPr>
          <a:xfrm>
            <a:off x="553389" y="819637"/>
            <a:ext cx="11139846" cy="766762"/>
          </a:xfrm>
        </p:spPr>
        <p:txBody>
          <a:bodyPr>
            <a:normAutofit fontScale="90000"/>
          </a:bodyPr>
          <a:lstStyle/>
          <a:p>
            <a:pPr algn="l"/>
            <a:br>
              <a:rPr lang="en-GB" b="1" dirty="0">
                <a:solidFill>
                  <a:schemeClr val="bg2"/>
                </a:solidFill>
                <a:latin typeface="+mn-lt"/>
              </a:rPr>
            </a:br>
            <a:r>
              <a:rPr lang="en-GB" b="1" dirty="0">
                <a:solidFill>
                  <a:schemeClr val="bg2"/>
                </a:solidFill>
                <a:latin typeface="+mn-lt"/>
              </a:rPr>
              <a:t>Student finance</a:t>
            </a:r>
            <a:endParaRPr lang="en-GB" sz="4000" b="1" u="sng" dirty="0">
              <a:solidFill>
                <a:schemeClr val="bg2"/>
              </a:solidFill>
              <a:latin typeface="+mn-lt"/>
            </a:endParaRPr>
          </a:p>
        </p:txBody>
      </p:sp>
      <p:sp>
        <p:nvSpPr>
          <p:cNvPr id="4" name="Rectangle 1"/>
          <p:cNvSpPr>
            <a:spLocks noGrp="1" noChangeArrowheads="1"/>
          </p:cNvSpPr>
          <p:nvPr>
            <p:ph type="subTitle" idx="1"/>
          </p:nvPr>
        </p:nvSpPr>
        <p:spPr bwMode="auto">
          <a:xfrm>
            <a:off x="613569" y="2164010"/>
            <a:ext cx="11019485" cy="412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endParaRPr lang="en-US" altLang="en-US" sz="4400" b="1" i="0" u="none" strike="noStrike" cap="none" normalizeH="0" baseline="0" dirty="0">
              <a:ln>
                <a:noFill/>
              </a:ln>
              <a:solidFill>
                <a:schemeClr val="bg2"/>
              </a:solidFill>
              <a:effectLst/>
              <a:latin typeface="+mn-lt"/>
              <a:ea typeface="Calibri"/>
              <a:cs typeface="Calibri"/>
            </a:endParaRPr>
          </a:p>
          <a:p>
            <a:pPr algn="l"/>
            <a:r>
              <a:rPr kumimoji="0" lang="en-US" altLang="en-US" sz="2800" b="1" i="0" u="none" strike="noStrike" cap="none" normalizeH="0" baseline="0" dirty="0">
                <a:ln>
                  <a:noFill/>
                </a:ln>
                <a:solidFill>
                  <a:schemeClr val="bg2"/>
                </a:solidFill>
                <a:effectLst/>
                <a:latin typeface="&amp;quot"/>
              </a:rPr>
              <a:t>Students apply through</a:t>
            </a:r>
            <a:r>
              <a:rPr kumimoji="0" lang="en-US" altLang="en-US" sz="2800" b="1" i="0" u="none" strike="noStrike" cap="none" normalizeH="0" dirty="0">
                <a:ln>
                  <a:noFill/>
                </a:ln>
                <a:solidFill>
                  <a:schemeClr val="bg2"/>
                </a:solidFill>
                <a:effectLst/>
                <a:latin typeface="&amp;quot"/>
              </a:rPr>
              <a:t> the government website towards the end of February.</a:t>
            </a:r>
          </a:p>
          <a:p>
            <a:pPr algn="l"/>
            <a:endParaRPr lang="en-US" altLang="en-US" sz="2800" b="1" baseline="0" dirty="0">
              <a:solidFill>
                <a:schemeClr val="bg2"/>
              </a:solidFill>
              <a:latin typeface="&amp;quot"/>
            </a:endParaRPr>
          </a:p>
          <a:p>
            <a:pPr algn="l"/>
            <a:r>
              <a:rPr lang="en-US" altLang="en-US" sz="2800" b="1" dirty="0">
                <a:solidFill>
                  <a:schemeClr val="bg2"/>
                </a:solidFill>
                <a:latin typeface="&amp;quot"/>
              </a:rPr>
              <a:t>Apply straight away to ensure that the loans are available when students start their courses.</a:t>
            </a:r>
            <a:endParaRPr kumimoji="0" lang="en-US" altLang="en-US" sz="2800" b="1" i="0" u="none" strike="noStrike" cap="none" normalizeH="0" baseline="0" dirty="0">
              <a:ln>
                <a:noFill/>
              </a:ln>
              <a:solidFill>
                <a:schemeClr val="bg2"/>
              </a:solidFill>
              <a:effectLst/>
              <a:latin typeface="&amp;quot"/>
            </a:endParaRPr>
          </a:p>
          <a:p>
            <a:pPr algn="l"/>
            <a:endParaRPr kumimoji="0" lang="en-US" altLang="en-US" sz="2000" b="1" i="0" u="none" strike="noStrike" cap="none" normalizeH="0" baseline="0" dirty="0">
              <a:ln>
                <a:noFill/>
              </a:ln>
              <a:solidFill>
                <a:schemeClr val="bg2"/>
              </a:solidFill>
              <a:effectLst/>
              <a:latin typeface="+mn-lt"/>
            </a:endParaRPr>
          </a:p>
          <a:p>
            <a:pPr algn="l"/>
            <a:endParaRPr lang="en-GB" sz="2000" b="1" dirty="0">
              <a:solidFill>
                <a:schemeClr val="bg2"/>
              </a:solidFill>
            </a:endParaRPr>
          </a:p>
          <a:p>
            <a:pPr lvl="0" algn="l">
              <a:lnSpc>
                <a:spcPct val="100000"/>
              </a:lnSpc>
            </a:pPr>
            <a:endParaRPr kumimoji="0" lang="en-US" altLang="en-US" sz="4800" b="0" i="0" u="none" strike="noStrike" cap="none" normalizeH="0" baseline="0" dirty="0">
              <a:ln>
                <a:noFill/>
              </a:ln>
              <a:solidFill>
                <a:schemeClr val="bg2"/>
              </a:solidFill>
              <a:effectLst/>
              <a:latin typeface="+mn-lt"/>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626438" y="176645"/>
            <a:ext cx="1269798" cy="1666009"/>
          </a:xfrm>
          <a:prstGeom prst="rect">
            <a:avLst/>
          </a:prstGeom>
        </p:spPr>
      </p:pic>
    </p:spTree>
    <p:extLst>
      <p:ext uri="{BB962C8B-B14F-4D97-AF65-F5344CB8AC3E}">
        <p14:creationId xmlns:p14="http://schemas.microsoft.com/office/powerpoint/2010/main" val="371620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750" y="854955"/>
            <a:ext cx="11139846" cy="766762"/>
          </a:xfrm>
        </p:spPr>
        <p:txBody>
          <a:bodyPr>
            <a:normAutofit fontScale="90000"/>
          </a:bodyPr>
          <a:lstStyle/>
          <a:p>
            <a:pPr algn="l"/>
            <a:br>
              <a:rPr lang="en-GB" b="1" dirty="0">
                <a:solidFill>
                  <a:schemeClr val="bg2"/>
                </a:solidFill>
                <a:latin typeface="+mn-lt"/>
              </a:rPr>
            </a:br>
            <a:r>
              <a:rPr lang="en-GB" b="1" dirty="0">
                <a:solidFill>
                  <a:schemeClr val="bg2"/>
                </a:solidFill>
                <a:latin typeface="+mn-lt"/>
              </a:rPr>
              <a:t>Student finance</a:t>
            </a:r>
            <a:endParaRPr lang="en-GB" sz="4000" b="1" u="sng" dirty="0">
              <a:solidFill>
                <a:schemeClr val="bg2"/>
              </a:solidFill>
              <a:latin typeface="+mn-lt"/>
            </a:endParaRPr>
          </a:p>
        </p:txBody>
      </p:sp>
      <p:sp>
        <p:nvSpPr>
          <p:cNvPr id="7" name="Rectangle 1"/>
          <p:cNvSpPr>
            <a:spLocks noChangeArrowheads="1"/>
          </p:cNvSpPr>
          <p:nvPr/>
        </p:nvSpPr>
        <p:spPr bwMode="auto">
          <a:xfrm>
            <a:off x="784271" y="1916646"/>
            <a:ext cx="10477066"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chemeClr val="bg2"/>
                </a:solidFill>
              </a:rPr>
              <a:t>F</a:t>
            </a:r>
            <a:r>
              <a:rPr kumimoji="0" lang="en-US" altLang="en-US" sz="2800" b="0" i="0" u="none" strike="noStrike" cap="none" normalizeH="0" dirty="0">
                <a:ln>
                  <a:noFill/>
                </a:ln>
                <a:solidFill>
                  <a:schemeClr val="bg2"/>
                </a:solidFill>
                <a:effectLst/>
              </a:rPr>
              <a:t>or further information: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chemeClr val="bg2"/>
              </a:solidFill>
            </a:endParaRPr>
          </a:p>
          <a:p>
            <a:pPr lvl="0"/>
            <a:r>
              <a:rPr lang="en-US" sz="2800" dirty="0">
                <a:solidFill>
                  <a:schemeClr val="bg2"/>
                </a:solidFill>
                <a:hlinkClick r:id="rId3">
                  <a:extLst>
                    <a:ext uri="{A12FA001-AC4F-418D-AE19-62706E023703}">
                      <ahyp:hlinkClr xmlns:ahyp="http://schemas.microsoft.com/office/drawing/2018/hyperlinkcolor" val="tx"/>
                    </a:ext>
                  </a:extLst>
                </a:hlinkClick>
              </a:rPr>
              <a:t>Student finance in England - Everything you need to know (ucas.com)</a:t>
            </a:r>
            <a:endParaRPr lang="en-US" sz="2800" dirty="0">
              <a:solidFill>
                <a:schemeClr val="bg2"/>
              </a:solidFill>
            </a:endParaRPr>
          </a:p>
          <a:p>
            <a:pPr lvl="0"/>
            <a:endParaRPr lang="en-US" altLang="en-US" sz="2800" baseline="0" dirty="0">
              <a:solidFill>
                <a:schemeClr val="bg2"/>
              </a:solidFill>
            </a:endParaRPr>
          </a:p>
          <a:p>
            <a:pPr lvl="0"/>
            <a:r>
              <a:rPr lang="en-US" altLang="en-US" sz="2800" dirty="0">
                <a:solidFill>
                  <a:schemeClr val="bg2"/>
                </a:solidFill>
              </a:rPr>
              <a:t>There is lots of really useful information on the UCAS website so please have a look at this.</a:t>
            </a:r>
            <a:endParaRPr lang="en-US" altLang="en-US" sz="2800" baseline="0" dirty="0">
              <a:solidFill>
                <a:schemeClr val="bg2"/>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solidFill>
              <a:effectLst/>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626438" y="176645"/>
            <a:ext cx="1269798" cy="16660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8414"/>
            <a:ext cx="12203348" cy="1061691"/>
          </a:xfrm>
          <a:prstGeom prst="rect">
            <a:avLst/>
          </a:prstGeom>
        </p:spPr>
      </p:pic>
    </p:spTree>
    <p:extLst>
      <p:ext uri="{BB962C8B-B14F-4D97-AF65-F5344CB8AC3E}">
        <p14:creationId xmlns:p14="http://schemas.microsoft.com/office/powerpoint/2010/main" val="410914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1751" y="2200392"/>
            <a:ext cx="9144000" cy="2387600"/>
          </a:xfrm>
        </p:spPr>
        <p:txBody>
          <a:bodyPr>
            <a:noAutofit/>
          </a:bodyPr>
          <a:lstStyle/>
          <a:p>
            <a:r>
              <a:rPr lang="en-GB" sz="8800" b="1" dirty="0">
                <a:solidFill>
                  <a:schemeClr val="bg2"/>
                </a:solidFill>
              </a:rPr>
              <a:t>Considering other </a:t>
            </a:r>
            <a:br>
              <a:rPr lang="en-GB" sz="8800" b="1" dirty="0">
                <a:solidFill>
                  <a:schemeClr val="bg2"/>
                </a:solidFill>
              </a:rPr>
            </a:br>
            <a:r>
              <a:rPr lang="en-GB" sz="8800" b="1" dirty="0">
                <a:solidFill>
                  <a:schemeClr val="bg2"/>
                </a:solidFill>
              </a:rPr>
              <a:t>Post-18 options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10402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1032"/>
            <a:ext cx="12060455" cy="7440063"/>
          </a:xfrm>
          <a:prstGeom prst="rect">
            <a:avLst/>
          </a:prstGeom>
        </p:spPr>
      </p:pic>
    </p:spTree>
    <p:extLst>
      <p:ext uri="{BB962C8B-B14F-4D97-AF65-F5344CB8AC3E}">
        <p14:creationId xmlns:p14="http://schemas.microsoft.com/office/powerpoint/2010/main" val="164563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0504"/>
            <a:ext cx="9144000" cy="2387600"/>
          </a:xfrm>
        </p:spPr>
        <p:txBody>
          <a:bodyPr>
            <a:normAutofit fontScale="90000"/>
          </a:bodyPr>
          <a:lstStyle/>
          <a:p>
            <a:r>
              <a:rPr lang="en-GB" b="1" dirty="0">
                <a:solidFill>
                  <a:schemeClr val="bg2"/>
                </a:solidFill>
              </a:rPr>
              <a:t>Parent Information:</a:t>
            </a:r>
            <a:br>
              <a:rPr lang="en-GB" b="1" dirty="0">
                <a:solidFill>
                  <a:schemeClr val="bg2"/>
                </a:solidFill>
              </a:rPr>
            </a:br>
            <a:r>
              <a:rPr lang="en-GB" dirty="0">
                <a:solidFill>
                  <a:schemeClr val="bg2"/>
                </a:solidFill>
                <a:ea typeface="Calibri Light"/>
                <a:cs typeface="Calibri Light"/>
              </a:rPr>
              <a:t>Good habits</a:t>
            </a:r>
            <a:br>
              <a:rPr lang="en-GB" dirty="0">
                <a:solidFill>
                  <a:schemeClr val="bg2"/>
                </a:solidFill>
                <a:ea typeface="Calibri Light"/>
                <a:cs typeface="Calibri Light"/>
              </a:rPr>
            </a:br>
            <a:r>
              <a:rPr lang="en-GB" dirty="0">
                <a:solidFill>
                  <a:schemeClr val="bg2"/>
                </a:solidFill>
                <a:ea typeface="Calibri Light"/>
                <a:cs typeface="Calibri Light"/>
              </a:rPr>
              <a:t>Getting stuff done</a:t>
            </a:r>
            <a:br>
              <a:rPr lang="en-GB" dirty="0">
                <a:solidFill>
                  <a:schemeClr val="bg2"/>
                </a:solidFill>
                <a:ea typeface="Calibri Light"/>
                <a:cs typeface="Calibri Light"/>
              </a:rPr>
            </a:br>
            <a:r>
              <a:rPr lang="en-GB" dirty="0">
                <a:solidFill>
                  <a:schemeClr val="bg2"/>
                </a:solidFill>
                <a:ea typeface="Calibri Light"/>
                <a:cs typeface="Calibri Light"/>
              </a:rPr>
              <a:t>Goals and systems</a:t>
            </a:r>
            <a:endParaRPr lang="en-US" dirty="0">
              <a:solidFill>
                <a:schemeClr val="bg2"/>
              </a:solidFill>
              <a:ea typeface="Calibri Light" panose="020F0302020204030204"/>
              <a:cs typeface="Calibri Light" panose="020F0302020204030204"/>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43528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FF5BA25-AFA9-178E-B42D-A9791D319B2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109251"/>
            <a:ext cx="12192000" cy="6858000"/>
          </a:xfrm>
          <a:prstGeom prst="rect">
            <a:avLst/>
          </a:prstGeom>
        </p:spPr>
      </p:pic>
      <p:pic>
        <p:nvPicPr>
          <p:cNvPr id="3" name="Picture 2" descr="Diagram&#10;&#10;Description automatically generated with medium confidence">
            <a:extLst>
              <a:ext uri="{FF2B5EF4-FFF2-40B4-BE49-F238E27FC236}">
                <a16:creationId xmlns:a16="http://schemas.microsoft.com/office/drawing/2014/main" id="{56BA0093-A4DA-8DAB-3CA6-D2D47CD60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898" y="758858"/>
            <a:ext cx="9761980" cy="5491114"/>
          </a:xfrm>
          <a:prstGeom prst="rect">
            <a:avLst/>
          </a:prstGeom>
        </p:spPr>
      </p:pic>
      <p:sp>
        <p:nvSpPr>
          <p:cNvPr id="5" name="TextBox 4">
            <a:extLst>
              <a:ext uri="{FF2B5EF4-FFF2-40B4-BE49-F238E27FC236}">
                <a16:creationId xmlns:a16="http://schemas.microsoft.com/office/drawing/2014/main" id="{96F5CB78-33F1-D5AD-AC30-3933DDCC252A}"/>
              </a:ext>
            </a:extLst>
          </p:cNvPr>
          <p:cNvSpPr txBox="1"/>
          <p:nvPr/>
        </p:nvSpPr>
        <p:spPr>
          <a:xfrm>
            <a:off x="1945659" y="2270897"/>
            <a:ext cx="6391372" cy="369332"/>
          </a:xfrm>
          <a:prstGeom prst="rect">
            <a:avLst/>
          </a:prstGeom>
          <a:noFill/>
        </p:spPr>
        <p:txBody>
          <a:bodyPr wrap="square">
            <a:spAutoFit/>
          </a:bodyPr>
          <a:lstStyle/>
          <a:p>
            <a:pPr algn="ctr"/>
            <a:r>
              <a:rPr lang="en-GB" sz="1800" b="0"/>
              <a:t>Intermediate </a:t>
            </a:r>
          </a:p>
        </p:txBody>
      </p:sp>
      <p:sp>
        <p:nvSpPr>
          <p:cNvPr id="9" name="TextBox 8">
            <a:extLst>
              <a:ext uri="{FF2B5EF4-FFF2-40B4-BE49-F238E27FC236}">
                <a16:creationId xmlns:a16="http://schemas.microsoft.com/office/drawing/2014/main" id="{F6E938FC-2A17-23B9-340B-8CBF8D32B2DC}"/>
              </a:ext>
            </a:extLst>
          </p:cNvPr>
          <p:cNvSpPr txBox="1"/>
          <p:nvPr/>
        </p:nvSpPr>
        <p:spPr>
          <a:xfrm>
            <a:off x="1960775" y="3319749"/>
            <a:ext cx="6391372" cy="369332"/>
          </a:xfrm>
          <a:prstGeom prst="rect">
            <a:avLst/>
          </a:prstGeom>
          <a:noFill/>
        </p:spPr>
        <p:txBody>
          <a:bodyPr wrap="square">
            <a:spAutoFit/>
          </a:bodyPr>
          <a:lstStyle/>
          <a:p>
            <a:pPr algn="ctr"/>
            <a:r>
              <a:rPr lang="en-GB" sz="1800" b="0"/>
              <a:t>Advanced </a:t>
            </a:r>
          </a:p>
        </p:txBody>
      </p:sp>
      <p:sp>
        <p:nvSpPr>
          <p:cNvPr id="11" name="TextBox 10">
            <a:extLst>
              <a:ext uri="{FF2B5EF4-FFF2-40B4-BE49-F238E27FC236}">
                <a16:creationId xmlns:a16="http://schemas.microsoft.com/office/drawing/2014/main" id="{8EA2320C-DCD4-E423-57C4-0AE8F84D8DAB}"/>
              </a:ext>
            </a:extLst>
          </p:cNvPr>
          <p:cNvSpPr txBox="1"/>
          <p:nvPr/>
        </p:nvSpPr>
        <p:spPr>
          <a:xfrm>
            <a:off x="1960775" y="4354342"/>
            <a:ext cx="6391372" cy="369332"/>
          </a:xfrm>
          <a:prstGeom prst="rect">
            <a:avLst/>
          </a:prstGeom>
          <a:noFill/>
        </p:spPr>
        <p:txBody>
          <a:bodyPr wrap="square">
            <a:spAutoFit/>
          </a:bodyPr>
          <a:lstStyle/>
          <a:p>
            <a:pPr algn="ctr"/>
            <a:r>
              <a:rPr lang="en-GB" sz="1800" b="0"/>
              <a:t>Higher </a:t>
            </a:r>
          </a:p>
        </p:txBody>
      </p:sp>
      <p:sp>
        <p:nvSpPr>
          <p:cNvPr id="13" name="TextBox 12">
            <a:extLst>
              <a:ext uri="{FF2B5EF4-FFF2-40B4-BE49-F238E27FC236}">
                <a16:creationId xmlns:a16="http://schemas.microsoft.com/office/drawing/2014/main" id="{FFFD3E8C-F016-8E7D-7E37-87B1DDBF9EC9}"/>
              </a:ext>
            </a:extLst>
          </p:cNvPr>
          <p:cNvSpPr txBox="1"/>
          <p:nvPr/>
        </p:nvSpPr>
        <p:spPr>
          <a:xfrm>
            <a:off x="1960775" y="5388935"/>
            <a:ext cx="6391372" cy="369332"/>
          </a:xfrm>
          <a:prstGeom prst="rect">
            <a:avLst/>
          </a:prstGeom>
          <a:noFill/>
        </p:spPr>
        <p:txBody>
          <a:bodyPr wrap="square">
            <a:spAutoFit/>
          </a:bodyPr>
          <a:lstStyle/>
          <a:p>
            <a:pPr algn="ctr"/>
            <a:r>
              <a:rPr lang="en-GB" sz="1800" b="0"/>
              <a:t>Degree</a:t>
            </a:r>
          </a:p>
        </p:txBody>
      </p:sp>
      <p:sp>
        <p:nvSpPr>
          <p:cNvPr id="16" name="TextBox 15">
            <a:extLst>
              <a:ext uri="{FF2B5EF4-FFF2-40B4-BE49-F238E27FC236}">
                <a16:creationId xmlns:a16="http://schemas.microsoft.com/office/drawing/2014/main" id="{72544259-2CA3-C084-EACD-640772A74F32}"/>
              </a:ext>
            </a:extLst>
          </p:cNvPr>
          <p:cNvSpPr txBox="1"/>
          <p:nvPr/>
        </p:nvSpPr>
        <p:spPr>
          <a:xfrm>
            <a:off x="4317477" y="2306756"/>
            <a:ext cx="6358378" cy="369332"/>
          </a:xfrm>
          <a:prstGeom prst="rect">
            <a:avLst/>
          </a:prstGeom>
          <a:noFill/>
        </p:spPr>
        <p:txBody>
          <a:bodyPr wrap="square">
            <a:spAutoFit/>
          </a:bodyPr>
          <a:lstStyle/>
          <a:p>
            <a:pPr algn="ctr"/>
            <a:r>
              <a:rPr lang="en-GB" sz="1800"/>
              <a:t>2</a:t>
            </a:r>
          </a:p>
        </p:txBody>
      </p:sp>
      <p:sp>
        <p:nvSpPr>
          <p:cNvPr id="18" name="TextBox 17">
            <a:extLst>
              <a:ext uri="{FF2B5EF4-FFF2-40B4-BE49-F238E27FC236}">
                <a16:creationId xmlns:a16="http://schemas.microsoft.com/office/drawing/2014/main" id="{CF41BD8E-507E-F2E6-6540-5D583406E4E4}"/>
              </a:ext>
            </a:extLst>
          </p:cNvPr>
          <p:cNvSpPr txBox="1"/>
          <p:nvPr/>
        </p:nvSpPr>
        <p:spPr>
          <a:xfrm>
            <a:off x="4317477" y="3312619"/>
            <a:ext cx="6391372" cy="369332"/>
          </a:xfrm>
          <a:prstGeom prst="rect">
            <a:avLst/>
          </a:prstGeom>
          <a:noFill/>
        </p:spPr>
        <p:txBody>
          <a:bodyPr wrap="square">
            <a:spAutoFit/>
          </a:bodyPr>
          <a:lstStyle/>
          <a:p>
            <a:pPr algn="ctr"/>
            <a:r>
              <a:rPr lang="en-GB" sz="1800"/>
              <a:t>3</a:t>
            </a:r>
          </a:p>
        </p:txBody>
      </p:sp>
      <p:sp>
        <p:nvSpPr>
          <p:cNvPr id="22" name="TextBox 21">
            <a:extLst>
              <a:ext uri="{FF2B5EF4-FFF2-40B4-BE49-F238E27FC236}">
                <a16:creationId xmlns:a16="http://schemas.microsoft.com/office/drawing/2014/main" id="{30DCEB57-1BDC-6AF9-2CF4-3EA9775A40BC}"/>
              </a:ext>
            </a:extLst>
          </p:cNvPr>
          <p:cNvSpPr txBox="1"/>
          <p:nvPr/>
        </p:nvSpPr>
        <p:spPr>
          <a:xfrm>
            <a:off x="4317477" y="4370068"/>
            <a:ext cx="6391372" cy="369332"/>
          </a:xfrm>
          <a:prstGeom prst="rect">
            <a:avLst/>
          </a:prstGeom>
          <a:noFill/>
        </p:spPr>
        <p:txBody>
          <a:bodyPr wrap="square">
            <a:spAutoFit/>
          </a:bodyPr>
          <a:lstStyle/>
          <a:p>
            <a:pPr algn="ctr"/>
            <a:r>
              <a:rPr lang="en-GB" sz="1800"/>
              <a:t>4,5,6 &amp; 7</a:t>
            </a:r>
          </a:p>
        </p:txBody>
      </p:sp>
      <p:sp>
        <p:nvSpPr>
          <p:cNvPr id="24" name="TextBox 23">
            <a:extLst>
              <a:ext uri="{FF2B5EF4-FFF2-40B4-BE49-F238E27FC236}">
                <a16:creationId xmlns:a16="http://schemas.microsoft.com/office/drawing/2014/main" id="{54EE6AFB-8175-F23B-3739-6EA65401ECF0}"/>
              </a:ext>
            </a:extLst>
          </p:cNvPr>
          <p:cNvSpPr txBox="1"/>
          <p:nvPr/>
        </p:nvSpPr>
        <p:spPr>
          <a:xfrm>
            <a:off x="4300980" y="5422771"/>
            <a:ext cx="6391372" cy="369332"/>
          </a:xfrm>
          <a:prstGeom prst="rect">
            <a:avLst/>
          </a:prstGeom>
          <a:noFill/>
        </p:spPr>
        <p:txBody>
          <a:bodyPr wrap="square">
            <a:spAutoFit/>
          </a:bodyPr>
          <a:lstStyle/>
          <a:p>
            <a:pPr algn="ctr"/>
            <a:r>
              <a:rPr lang="en-GB" sz="1800"/>
              <a:t>6 &amp; 7 </a:t>
            </a:r>
          </a:p>
        </p:txBody>
      </p:sp>
      <p:sp>
        <p:nvSpPr>
          <p:cNvPr id="26" name="TextBox 25">
            <a:extLst>
              <a:ext uri="{FF2B5EF4-FFF2-40B4-BE49-F238E27FC236}">
                <a16:creationId xmlns:a16="http://schemas.microsoft.com/office/drawing/2014/main" id="{6CB0F414-88AC-2FA5-0649-4FA3E9F5EF69}"/>
              </a:ext>
            </a:extLst>
          </p:cNvPr>
          <p:cNvSpPr txBox="1"/>
          <p:nvPr/>
        </p:nvSpPr>
        <p:spPr>
          <a:xfrm>
            <a:off x="9032155" y="2194631"/>
            <a:ext cx="2393524" cy="646331"/>
          </a:xfrm>
          <a:prstGeom prst="rect">
            <a:avLst/>
          </a:prstGeom>
          <a:noFill/>
        </p:spPr>
        <p:txBody>
          <a:bodyPr wrap="square">
            <a:spAutoFit/>
          </a:bodyPr>
          <a:lstStyle/>
          <a:p>
            <a:pPr algn="ctr"/>
            <a:r>
              <a:rPr lang="en-GB" sz="1800"/>
              <a:t>5 GCSE passes at grade A*-C or 4-9 </a:t>
            </a:r>
          </a:p>
        </p:txBody>
      </p:sp>
      <p:sp>
        <p:nvSpPr>
          <p:cNvPr id="28" name="TextBox 27">
            <a:extLst>
              <a:ext uri="{FF2B5EF4-FFF2-40B4-BE49-F238E27FC236}">
                <a16:creationId xmlns:a16="http://schemas.microsoft.com/office/drawing/2014/main" id="{F64AEC48-541D-45CF-5EDF-B424B241F01D}"/>
              </a:ext>
            </a:extLst>
          </p:cNvPr>
          <p:cNvSpPr txBox="1"/>
          <p:nvPr/>
        </p:nvSpPr>
        <p:spPr>
          <a:xfrm>
            <a:off x="8675077" y="3162370"/>
            <a:ext cx="3012245" cy="646331"/>
          </a:xfrm>
          <a:prstGeom prst="rect">
            <a:avLst/>
          </a:prstGeom>
          <a:noFill/>
        </p:spPr>
        <p:txBody>
          <a:bodyPr wrap="square">
            <a:spAutoFit/>
          </a:bodyPr>
          <a:lstStyle/>
          <a:p>
            <a:pPr algn="ctr"/>
            <a:r>
              <a:rPr lang="en-GB" sz="1800" dirty="0"/>
              <a:t>2 A Levels / Level 3 diploma / </a:t>
            </a:r>
            <a:r>
              <a:rPr lang="en-GB" dirty="0"/>
              <a:t>I</a:t>
            </a:r>
            <a:r>
              <a:rPr lang="en-GB" sz="1800" dirty="0"/>
              <a:t>nternational Baccalaureate</a:t>
            </a:r>
          </a:p>
        </p:txBody>
      </p:sp>
      <p:sp>
        <p:nvSpPr>
          <p:cNvPr id="30" name="TextBox 29">
            <a:extLst>
              <a:ext uri="{FF2B5EF4-FFF2-40B4-BE49-F238E27FC236}">
                <a16:creationId xmlns:a16="http://schemas.microsoft.com/office/drawing/2014/main" id="{F342E9DD-E1A2-BAC7-7C45-15CA1151911C}"/>
              </a:ext>
            </a:extLst>
          </p:cNvPr>
          <p:cNvSpPr txBox="1"/>
          <p:nvPr/>
        </p:nvSpPr>
        <p:spPr>
          <a:xfrm>
            <a:off x="7076388" y="4350612"/>
            <a:ext cx="6391372" cy="369332"/>
          </a:xfrm>
          <a:prstGeom prst="rect">
            <a:avLst/>
          </a:prstGeom>
          <a:noFill/>
        </p:spPr>
        <p:txBody>
          <a:bodyPr wrap="square">
            <a:spAutoFit/>
          </a:bodyPr>
          <a:lstStyle/>
          <a:p>
            <a:pPr algn="ctr"/>
            <a:r>
              <a:rPr lang="en-GB" sz="1800"/>
              <a:t>Foundation degree and above </a:t>
            </a:r>
          </a:p>
        </p:txBody>
      </p:sp>
      <p:sp>
        <p:nvSpPr>
          <p:cNvPr id="32" name="TextBox 31">
            <a:extLst>
              <a:ext uri="{FF2B5EF4-FFF2-40B4-BE49-F238E27FC236}">
                <a16:creationId xmlns:a16="http://schemas.microsoft.com/office/drawing/2014/main" id="{C1C5F25A-2127-E53A-4CF6-A0CF26435530}"/>
              </a:ext>
            </a:extLst>
          </p:cNvPr>
          <p:cNvSpPr txBox="1"/>
          <p:nvPr/>
        </p:nvSpPr>
        <p:spPr>
          <a:xfrm>
            <a:off x="6945835" y="5355099"/>
            <a:ext cx="6734174" cy="369332"/>
          </a:xfrm>
          <a:prstGeom prst="rect">
            <a:avLst/>
          </a:prstGeom>
          <a:noFill/>
        </p:spPr>
        <p:txBody>
          <a:bodyPr wrap="square">
            <a:spAutoFit/>
          </a:bodyPr>
          <a:lstStyle/>
          <a:p>
            <a:pPr algn="ctr"/>
            <a:r>
              <a:rPr lang="en-GB" sz="1800"/>
              <a:t>Bachelor’s or master’s degree</a:t>
            </a:r>
          </a:p>
        </p:txBody>
      </p:sp>
    </p:spTree>
    <p:extLst>
      <p:ext uri="{BB962C8B-B14F-4D97-AF65-F5344CB8AC3E}">
        <p14:creationId xmlns:p14="http://schemas.microsoft.com/office/powerpoint/2010/main" val="5831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5E4080A3-D4B6-AD03-70AB-F2A3DC46A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4"/>
            <a:ext cx="12192000" cy="6858000"/>
          </a:xfrm>
          <a:prstGeom prst="rect">
            <a:avLst/>
          </a:prstGeom>
        </p:spPr>
      </p:pic>
      <p:pic>
        <p:nvPicPr>
          <p:cNvPr id="8" name="Picture 4" descr="British Gas | money.co.uk">
            <a:extLst>
              <a:ext uri="{FF2B5EF4-FFF2-40B4-BE49-F238E27FC236}">
                <a16:creationId xmlns:a16="http://schemas.microsoft.com/office/drawing/2014/main" id="{EFE2A0F6-E321-4785-8700-0DD187942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379" y="1070811"/>
            <a:ext cx="2254346" cy="1061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ujitsu Technology Solutions - Wikipedia">
            <a:extLst>
              <a:ext uri="{FF2B5EF4-FFF2-40B4-BE49-F238E27FC236}">
                <a16:creationId xmlns:a16="http://schemas.microsoft.com/office/drawing/2014/main" id="{B103B96A-E0E8-4B2C-BE91-8900610D2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3246" y="2172444"/>
            <a:ext cx="1508042" cy="7087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Sky logos | Sky Group">
            <a:extLst>
              <a:ext uri="{FF2B5EF4-FFF2-40B4-BE49-F238E27FC236}">
                <a16:creationId xmlns:a16="http://schemas.microsoft.com/office/drawing/2014/main" id="{D72876D9-B822-4F27-82FC-C382A957F5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4590" y="2088740"/>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irbus Logo transparent PNG - StickPNG">
            <a:extLst>
              <a:ext uri="{FF2B5EF4-FFF2-40B4-BE49-F238E27FC236}">
                <a16:creationId xmlns:a16="http://schemas.microsoft.com/office/drawing/2014/main" id="{D2765458-58AA-4447-8600-47785B464F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627" r="2969" b="40349"/>
          <a:stretch/>
        </p:blipFill>
        <p:spPr bwMode="auto">
          <a:xfrm>
            <a:off x="3806856" y="413883"/>
            <a:ext cx="2937740" cy="60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bc-logo-png-transparent – Beech Holdings">
            <a:extLst>
              <a:ext uri="{FF2B5EF4-FFF2-40B4-BE49-F238E27FC236}">
                <a16:creationId xmlns:a16="http://schemas.microsoft.com/office/drawing/2014/main" id="{D7C88E7B-33B4-4515-8AE1-B7FE140D30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9396" y="260508"/>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BM Logo PNG Transparent &amp;amp; SVG Vector - Freebie Supply">
            <a:extLst>
              <a:ext uri="{FF2B5EF4-FFF2-40B4-BE49-F238E27FC236}">
                <a16:creationId xmlns:a16="http://schemas.microsoft.com/office/drawing/2014/main" id="{B44257E3-984C-430E-BE48-8CC4F3EA54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2223" y="5938779"/>
            <a:ext cx="1828800" cy="7308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OS Logo PNG Transparent &amp;amp; SVG Vector - Freebie Supply">
            <a:extLst>
              <a:ext uri="{FF2B5EF4-FFF2-40B4-BE49-F238E27FC236}">
                <a16:creationId xmlns:a16="http://schemas.microsoft.com/office/drawing/2014/main" id="{5A8F2A26-4CA6-47F3-80CF-DD31731D2E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0339" y="5271376"/>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 Logo Jaguar transparent PNG - StickPNG">
            <a:extLst>
              <a:ext uri="{FF2B5EF4-FFF2-40B4-BE49-F238E27FC236}">
                <a16:creationId xmlns:a16="http://schemas.microsoft.com/office/drawing/2014/main" id="{7A10D629-4724-4D62-906A-B991AD001A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04422" y="1937657"/>
            <a:ext cx="1765795" cy="9932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5E53055-8B36-4F33-B52F-4CC47E79CA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15294" y="4033876"/>
            <a:ext cx="1910568" cy="839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4D1FCE4-4F01-4963-B337-1BF9820A58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5967" y="5630289"/>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d Rover Logo, HD Png, Meaning, Information">
            <a:extLst>
              <a:ext uri="{FF2B5EF4-FFF2-40B4-BE49-F238E27FC236}">
                <a16:creationId xmlns:a16="http://schemas.microsoft.com/office/drawing/2014/main" id="{E0D3FC5B-59B5-48A8-83BA-56FF147F9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9666" y="4137018"/>
            <a:ext cx="1620547" cy="1215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ecsavers - Wikipedia">
            <a:extLst>
              <a:ext uri="{FF2B5EF4-FFF2-40B4-BE49-F238E27FC236}">
                <a16:creationId xmlns:a16="http://schemas.microsoft.com/office/drawing/2014/main" id="{F974350C-453C-449C-B8FA-9838738A50A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41952" y="3375792"/>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ts at Home Logo Download Vector">
            <a:extLst>
              <a:ext uri="{FF2B5EF4-FFF2-40B4-BE49-F238E27FC236}">
                <a16:creationId xmlns:a16="http://schemas.microsoft.com/office/drawing/2014/main" id="{D91226E3-6735-4E3E-932C-7EF57ED05F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02232" y="2186998"/>
            <a:ext cx="1021702" cy="10217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olls Royce logo PNG">
            <a:extLst>
              <a:ext uri="{FF2B5EF4-FFF2-40B4-BE49-F238E27FC236}">
                <a16:creationId xmlns:a16="http://schemas.microsoft.com/office/drawing/2014/main" id="{F90E10A5-13DA-48BB-B1DE-01DF97542B4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17813" y="3241593"/>
            <a:ext cx="1469788" cy="14697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ritish Airways Logo transparent PNG - StickPNG">
            <a:extLst>
              <a:ext uri="{FF2B5EF4-FFF2-40B4-BE49-F238E27FC236}">
                <a16:creationId xmlns:a16="http://schemas.microsoft.com/office/drawing/2014/main" id="{299FE486-0512-41E0-B121-48FA4266F1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7320" y="3994916"/>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reene King - Wikipedia">
            <a:extLst>
              <a:ext uri="{FF2B5EF4-FFF2-40B4-BE49-F238E27FC236}">
                <a16:creationId xmlns:a16="http://schemas.microsoft.com/office/drawing/2014/main" id="{AE769DA1-0C3C-4E74-A0E7-896D16ECE44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91859" y="5582861"/>
            <a:ext cx="1911989" cy="9974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C5EA5DFB-1AC5-4DFD-83B2-53355E3E713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32007" y="1991122"/>
            <a:ext cx="1910568" cy="83885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GSK Logo transparent PNG - StickPNG">
            <a:extLst>
              <a:ext uri="{FF2B5EF4-FFF2-40B4-BE49-F238E27FC236}">
                <a16:creationId xmlns:a16="http://schemas.microsoft.com/office/drawing/2014/main" id="{49F14FF1-BE28-4B88-B445-84211F9C8B1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91602" y="2664548"/>
            <a:ext cx="2269109" cy="170183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tarbucks Logo PNG Transparent &amp;amp; SVG Vector - Freebie Supply">
            <a:extLst>
              <a:ext uri="{FF2B5EF4-FFF2-40B4-BE49-F238E27FC236}">
                <a16:creationId xmlns:a16="http://schemas.microsoft.com/office/drawing/2014/main" id="{57A42839-4912-4FF0-ACD5-6FCBB82B679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59171" y="4115549"/>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tv Logo transparent PNG - StickPNG">
            <a:extLst>
              <a:ext uri="{FF2B5EF4-FFF2-40B4-BE49-F238E27FC236}">
                <a16:creationId xmlns:a16="http://schemas.microsoft.com/office/drawing/2014/main" id="{BFB00D59-2E38-4172-AF28-BE7719CFDDE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289513" y="3056456"/>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etwork Rail - Wikipedia">
            <a:extLst>
              <a:ext uri="{FF2B5EF4-FFF2-40B4-BE49-F238E27FC236}">
                <a16:creationId xmlns:a16="http://schemas.microsoft.com/office/drawing/2014/main" id="{D2D380A0-838C-4361-95FD-4C6CA0D4A97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47463" y="3897497"/>
            <a:ext cx="2172395" cy="816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EE Logo transparent PNG - StickPNG">
            <a:extLst>
              <a:ext uri="{FF2B5EF4-FFF2-40B4-BE49-F238E27FC236}">
                <a16:creationId xmlns:a16="http://schemas.microsoft.com/office/drawing/2014/main" id="{59091ED1-DE64-4AE4-9FF8-937438094E7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730274" y="4615779"/>
            <a:ext cx="980580" cy="171224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eshly Prepared Sandwiches, Soups, Organic Coffee | Pret A Manger">
            <a:extLst>
              <a:ext uri="{FF2B5EF4-FFF2-40B4-BE49-F238E27FC236}">
                <a16:creationId xmlns:a16="http://schemas.microsoft.com/office/drawing/2014/main" id="{E99DD771-CDFD-45B8-88DB-149BDA3F72F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32335" y="1160977"/>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AE Systems Logo PNG Transparent &amp;amp; SVG Vector - Freebie Supply">
            <a:extLst>
              <a:ext uri="{FF2B5EF4-FFF2-40B4-BE49-F238E27FC236}">
                <a16:creationId xmlns:a16="http://schemas.microsoft.com/office/drawing/2014/main" id="{FEE7FEAF-1FC0-483A-9EC9-BA1D5B972462}"/>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41795" b="39937"/>
          <a:stretch/>
        </p:blipFill>
        <p:spPr bwMode="auto">
          <a:xfrm>
            <a:off x="8692733" y="1482175"/>
            <a:ext cx="3459008" cy="631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wC Logo PNG Transparent &amp;amp; SVG Vector - Freebie Supply">
            <a:extLst>
              <a:ext uri="{FF2B5EF4-FFF2-40B4-BE49-F238E27FC236}">
                <a16:creationId xmlns:a16="http://schemas.microsoft.com/office/drawing/2014/main" id="{6D731007-614B-4150-91C3-C4696B1B1BB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258301" y="172696"/>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BMW Logo PNG Transparent &amp;amp; SVG Vector - Freebie Supply">
            <a:extLst>
              <a:ext uri="{FF2B5EF4-FFF2-40B4-BE49-F238E27FC236}">
                <a16:creationId xmlns:a16="http://schemas.microsoft.com/office/drawing/2014/main" id="{59B91D55-0DAA-4D25-9053-3877AFCA5941}"/>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626916" y="2981290"/>
            <a:ext cx="1119974" cy="111997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antander Logo PNG Image - PurePNG | Free transparent CC0 PNG Image Library">
            <a:extLst>
              <a:ext uri="{FF2B5EF4-FFF2-40B4-BE49-F238E27FC236}">
                <a16:creationId xmlns:a16="http://schemas.microsoft.com/office/drawing/2014/main" id="{201F7B21-2D8D-43E5-9AB8-F2B99CD49892}"/>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646189" y="4556262"/>
            <a:ext cx="2357273" cy="172864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C384A353-5596-4376-A21E-C3DCB904975A}"/>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731701" y="5884682"/>
            <a:ext cx="2172395" cy="65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2"/>
                                        </p:tgtEl>
                                        <p:attrNameLst>
                                          <p:attrName>style.visibility</p:attrName>
                                        </p:attrNameLst>
                                      </p:cBhvr>
                                      <p:to>
                                        <p:strVal val="visible"/>
                                      </p:to>
                                    </p:set>
                                    <p:anim calcmode="lin" valueType="num">
                                      <p:cBhvr>
                                        <p:cTn id="31" dur="500" fill="hold"/>
                                        <p:tgtEl>
                                          <p:spTgt spid="1042"/>
                                        </p:tgtEl>
                                        <p:attrNameLst>
                                          <p:attrName>ppt_w</p:attrName>
                                        </p:attrNameLst>
                                      </p:cBhvr>
                                      <p:tavLst>
                                        <p:tav tm="0">
                                          <p:val>
                                            <p:fltVal val="0"/>
                                          </p:val>
                                        </p:tav>
                                        <p:tav tm="100000">
                                          <p:val>
                                            <p:strVal val="#ppt_w"/>
                                          </p:val>
                                        </p:tav>
                                      </p:tavLst>
                                    </p:anim>
                                    <p:anim calcmode="lin" valueType="num">
                                      <p:cBhvr>
                                        <p:cTn id="32" dur="500" fill="hold"/>
                                        <p:tgtEl>
                                          <p:spTgt spid="104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500" fill="hold"/>
                                        <p:tgtEl>
                                          <p:spTgt spid="1032"/>
                                        </p:tgtEl>
                                        <p:attrNameLst>
                                          <p:attrName>ppt_w</p:attrName>
                                        </p:attrNameLst>
                                      </p:cBhvr>
                                      <p:tavLst>
                                        <p:tav tm="0">
                                          <p:val>
                                            <p:fltVal val="0"/>
                                          </p:val>
                                        </p:tav>
                                        <p:tav tm="100000">
                                          <p:val>
                                            <p:strVal val="#ppt_w"/>
                                          </p:val>
                                        </p:tav>
                                      </p:tavLst>
                                    </p:anim>
                                    <p:anim calcmode="lin" valueType="num">
                                      <p:cBhvr>
                                        <p:cTn id="36" dur="500" fill="hold"/>
                                        <p:tgtEl>
                                          <p:spTgt spid="103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anim calcmode="lin" valueType="num">
                                      <p:cBhvr>
                                        <p:cTn id="39" dur="500" fill="hold"/>
                                        <p:tgtEl>
                                          <p:spTgt spid="1036"/>
                                        </p:tgtEl>
                                        <p:attrNameLst>
                                          <p:attrName>ppt_w</p:attrName>
                                        </p:attrNameLst>
                                      </p:cBhvr>
                                      <p:tavLst>
                                        <p:tav tm="0">
                                          <p:val>
                                            <p:fltVal val="0"/>
                                          </p:val>
                                        </p:tav>
                                        <p:tav tm="100000">
                                          <p:val>
                                            <p:strVal val="#ppt_w"/>
                                          </p:val>
                                        </p:tav>
                                      </p:tavLst>
                                    </p:anim>
                                    <p:anim calcmode="lin" valueType="num">
                                      <p:cBhvr>
                                        <p:cTn id="40" dur="500" fill="hold"/>
                                        <p:tgtEl>
                                          <p:spTgt spid="103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p:cTn id="43" dur="500" fill="hold"/>
                                        <p:tgtEl>
                                          <p:spTgt spid="1034"/>
                                        </p:tgtEl>
                                        <p:attrNameLst>
                                          <p:attrName>ppt_w</p:attrName>
                                        </p:attrNameLst>
                                      </p:cBhvr>
                                      <p:tavLst>
                                        <p:tav tm="0">
                                          <p:val>
                                            <p:fltVal val="0"/>
                                          </p:val>
                                        </p:tav>
                                        <p:tav tm="100000">
                                          <p:val>
                                            <p:strVal val="#ppt_w"/>
                                          </p:val>
                                        </p:tav>
                                      </p:tavLst>
                                    </p:anim>
                                    <p:anim calcmode="lin" valueType="num">
                                      <p:cBhvr>
                                        <p:cTn id="44" dur="500" fill="hold"/>
                                        <p:tgtEl>
                                          <p:spTgt spid="1034"/>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38"/>
                                        </p:tgtEl>
                                        <p:attrNameLst>
                                          <p:attrName>style.visibility</p:attrName>
                                        </p:attrNameLst>
                                      </p:cBhvr>
                                      <p:to>
                                        <p:strVal val="visible"/>
                                      </p:to>
                                    </p:set>
                                    <p:anim calcmode="lin" valueType="num">
                                      <p:cBhvr>
                                        <p:cTn id="47" dur="500" fill="hold"/>
                                        <p:tgtEl>
                                          <p:spTgt spid="1038"/>
                                        </p:tgtEl>
                                        <p:attrNameLst>
                                          <p:attrName>ppt_w</p:attrName>
                                        </p:attrNameLst>
                                      </p:cBhvr>
                                      <p:tavLst>
                                        <p:tav tm="0">
                                          <p:val>
                                            <p:fltVal val="0"/>
                                          </p:val>
                                        </p:tav>
                                        <p:tav tm="100000">
                                          <p:val>
                                            <p:strVal val="#ppt_w"/>
                                          </p:val>
                                        </p:tav>
                                      </p:tavLst>
                                    </p:anim>
                                    <p:anim calcmode="lin" valueType="num">
                                      <p:cBhvr>
                                        <p:cTn id="48" dur="500" fill="hold"/>
                                        <p:tgtEl>
                                          <p:spTgt spid="103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40"/>
                                        </p:tgtEl>
                                        <p:attrNameLst>
                                          <p:attrName>style.visibility</p:attrName>
                                        </p:attrNameLst>
                                      </p:cBhvr>
                                      <p:to>
                                        <p:strVal val="visible"/>
                                      </p:to>
                                    </p:set>
                                    <p:anim calcmode="lin" valueType="num">
                                      <p:cBhvr>
                                        <p:cTn id="51" dur="500" fill="hold"/>
                                        <p:tgtEl>
                                          <p:spTgt spid="1040"/>
                                        </p:tgtEl>
                                        <p:attrNameLst>
                                          <p:attrName>ppt_w</p:attrName>
                                        </p:attrNameLst>
                                      </p:cBhvr>
                                      <p:tavLst>
                                        <p:tav tm="0">
                                          <p:val>
                                            <p:fltVal val="0"/>
                                          </p:val>
                                        </p:tav>
                                        <p:tav tm="100000">
                                          <p:val>
                                            <p:strVal val="#ppt_w"/>
                                          </p:val>
                                        </p:tav>
                                      </p:tavLst>
                                    </p:anim>
                                    <p:anim calcmode="lin" valueType="num">
                                      <p:cBhvr>
                                        <p:cTn id="52" dur="500" fill="hold"/>
                                        <p:tgtEl>
                                          <p:spTgt spid="1040"/>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048"/>
                                        </p:tgtEl>
                                        <p:attrNameLst>
                                          <p:attrName>style.visibility</p:attrName>
                                        </p:attrNameLst>
                                      </p:cBhvr>
                                      <p:to>
                                        <p:strVal val="visible"/>
                                      </p:to>
                                    </p:set>
                                    <p:anim calcmode="lin" valueType="num">
                                      <p:cBhvr>
                                        <p:cTn id="55" dur="500" fill="hold"/>
                                        <p:tgtEl>
                                          <p:spTgt spid="1048"/>
                                        </p:tgtEl>
                                        <p:attrNameLst>
                                          <p:attrName>ppt_w</p:attrName>
                                        </p:attrNameLst>
                                      </p:cBhvr>
                                      <p:tavLst>
                                        <p:tav tm="0">
                                          <p:val>
                                            <p:fltVal val="0"/>
                                          </p:val>
                                        </p:tav>
                                        <p:tav tm="100000">
                                          <p:val>
                                            <p:strVal val="#ppt_w"/>
                                          </p:val>
                                        </p:tav>
                                      </p:tavLst>
                                    </p:anim>
                                    <p:anim calcmode="lin" valueType="num">
                                      <p:cBhvr>
                                        <p:cTn id="56" dur="500" fill="hold"/>
                                        <p:tgtEl>
                                          <p:spTgt spid="1048"/>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46"/>
                                        </p:tgtEl>
                                        <p:attrNameLst>
                                          <p:attrName>style.visibility</p:attrName>
                                        </p:attrNameLst>
                                      </p:cBhvr>
                                      <p:to>
                                        <p:strVal val="visible"/>
                                      </p:to>
                                    </p:set>
                                    <p:anim calcmode="lin" valueType="num">
                                      <p:cBhvr>
                                        <p:cTn id="59" dur="500" fill="hold"/>
                                        <p:tgtEl>
                                          <p:spTgt spid="1046"/>
                                        </p:tgtEl>
                                        <p:attrNameLst>
                                          <p:attrName>ppt_w</p:attrName>
                                        </p:attrNameLst>
                                      </p:cBhvr>
                                      <p:tavLst>
                                        <p:tav tm="0">
                                          <p:val>
                                            <p:fltVal val="0"/>
                                          </p:val>
                                        </p:tav>
                                        <p:tav tm="100000">
                                          <p:val>
                                            <p:strVal val="#ppt_w"/>
                                          </p:val>
                                        </p:tav>
                                      </p:tavLst>
                                    </p:anim>
                                    <p:anim calcmode="lin" valueType="num">
                                      <p:cBhvr>
                                        <p:cTn id="60" dur="500" fill="hold"/>
                                        <p:tgtEl>
                                          <p:spTgt spid="104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44"/>
                                        </p:tgtEl>
                                        <p:attrNameLst>
                                          <p:attrName>style.visibility</p:attrName>
                                        </p:attrNameLst>
                                      </p:cBhvr>
                                      <p:to>
                                        <p:strVal val="visible"/>
                                      </p:to>
                                    </p:set>
                                    <p:anim calcmode="lin" valueType="num">
                                      <p:cBhvr>
                                        <p:cTn id="63" dur="500" fill="hold"/>
                                        <p:tgtEl>
                                          <p:spTgt spid="1044"/>
                                        </p:tgtEl>
                                        <p:attrNameLst>
                                          <p:attrName>ppt_w</p:attrName>
                                        </p:attrNameLst>
                                      </p:cBhvr>
                                      <p:tavLst>
                                        <p:tav tm="0">
                                          <p:val>
                                            <p:fltVal val="0"/>
                                          </p:val>
                                        </p:tav>
                                        <p:tav tm="100000">
                                          <p:val>
                                            <p:strVal val="#ppt_w"/>
                                          </p:val>
                                        </p:tav>
                                      </p:tavLst>
                                    </p:anim>
                                    <p:anim calcmode="lin" valueType="num">
                                      <p:cBhvr>
                                        <p:cTn id="64" dur="500" fill="hold"/>
                                        <p:tgtEl>
                                          <p:spTgt spid="104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64"/>
                                        </p:tgtEl>
                                        <p:attrNameLst>
                                          <p:attrName>style.visibility</p:attrName>
                                        </p:attrNameLst>
                                      </p:cBhvr>
                                      <p:to>
                                        <p:strVal val="visible"/>
                                      </p:to>
                                    </p:set>
                                    <p:anim calcmode="lin" valueType="num">
                                      <p:cBhvr>
                                        <p:cTn id="67" dur="500" fill="hold"/>
                                        <p:tgtEl>
                                          <p:spTgt spid="1064"/>
                                        </p:tgtEl>
                                        <p:attrNameLst>
                                          <p:attrName>ppt_w</p:attrName>
                                        </p:attrNameLst>
                                      </p:cBhvr>
                                      <p:tavLst>
                                        <p:tav tm="0">
                                          <p:val>
                                            <p:fltVal val="0"/>
                                          </p:val>
                                        </p:tav>
                                        <p:tav tm="100000">
                                          <p:val>
                                            <p:strVal val="#ppt_w"/>
                                          </p:val>
                                        </p:tav>
                                      </p:tavLst>
                                    </p:anim>
                                    <p:anim calcmode="lin" valueType="num">
                                      <p:cBhvr>
                                        <p:cTn id="68" dur="500" fill="hold"/>
                                        <p:tgtEl>
                                          <p:spTgt spid="1064"/>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52"/>
                                        </p:tgtEl>
                                        <p:attrNameLst>
                                          <p:attrName>style.visibility</p:attrName>
                                        </p:attrNameLst>
                                      </p:cBhvr>
                                      <p:to>
                                        <p:strVal val="visible"/>
                                      </p:to>
                                    </p:set>
                                    <p:anim calcmode="lin" valueType="num">
                                      <p:cBhvr>
                                        <p:cTn id="71" dur="500" fill="hold"/>
                                        <p:tgtEl>
                                          <p:spTgt spid="1052"/>
                                        </p:tgtEl>
                                        <p:attrNameLst>
                                          <p:attrName>ppt_w</p:attrName>
                                        </p:attrNameLst>
                                      </p:cBhvr>
                                      <p:tavLst>
                                        <p:tav tm="0">
                                          <p:val>
                                            <p:fltVal val="0"/>
                                          </p:val>
                                        </p:tav>
                                        <p:tav tm="100000">
                                          <p:val>
                                            <p:strVal val="#ppt_w"/>
                                          </p:val>
                                        </p:tav>
                                      </p:tavLst>
                                    </p:anim>
                                    <p:anim calcmode="lin" valueType="num">
                                      <p:cBhvr>
                                        <p:cTn id="72" dur="500" fill="hold"/>
                                        <p:tgtEl>
                                          <p:spTgt spid="1052"/>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58"/>
                                        </p:tgtEl>
                                        <p:attrNameLst>
                                          <p:attrName>style.visibility</p:attrName>
                                        </p:attrNameLst>
                                      </p:cBhvr>
                                      <p:to>
                                        <p:strVal val="visible"/>
                                      </p:to>
                                    </p:set>
                                    <p:anim calcmode="lin" valueType="num">
                                      <p:cBhvr>
                                        <p:cTn id="75" dur="500" fill="hold"/>
                                        <p:tgtEl>
                                          <p:spTgt spid="1058"/>
                                        </p:tgtEl>
                                        <p:attrNameLst>
                                          <p:attrName>ppt_w</p:attrName>
                                        </p:attrNameLst>
                                      </p:cBhvr>
                                      <p:tavLst>
                                        <p:tav tm="0">
                                          <p:val>
                                            <p:fltVal val="0"/>
                                          </p:val>
                                        </p:tav>
                                        <p:tav tm="100000">
                                          <p:val>
                                            <p:strVal val="#ppt_w"/>
                                          </p:val>
                                        </p:tav>
                                      </p:tavLst>
                                    </p:anim>
                                    <p:anim calcmode="lin" valueType="num">
                                      <p:cBhvr>
                                        <p:cTn id="76" dur="500" fill="hold"/>
                                        <p:tgtEl>
                                          <p:spTgt spid="1058"/>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054"/>
                                        </p:tgtEl>
                                        <p:attrNameLst>
                                          <p:attrName>style.visibility</p:attrName>
                                        </p:attrNameLst>
                                      </p:cBhvr>
                                      <p:to>
                                        <p:strVal val="visible"/>
                                      </p:to>
                                    </p:set>
                                    <p:anim calcmode="lin" valueType="num">
                                      <p:cBhvr>
                                        <p:cTn id="79" dur="500" fill="hold"/>
                                        <p:tgtEl>
                                          <p:spTgt spid="1054"/>
                                        </p:tgtEl>
                                        <p:attrNameLst>
                                          <p:attrName>ppt_w</p:attrName>
                                        </p:attrNameLst>
                                      </p:cBhvr>
                                      <p:tavLst>
                                        <p:tav tm="0">
                                          <p:val>
                                            <p:fltVal val="0"/>
                                          </p:val>
                                        </p:tav>
                                        <p:tav tm="100000">
                                          <p:val>
                                            <p:strVal val="#ppt_w"/>
                                          </p:val>
                                        </p:tav>
                                      </p:tavLst>
                                    </p:anim>
                                    <p:anim calcmode="lin" valueType="num">
                                      <p:cBhvr>
                                        <p:cTn id="80" dur="500" fill="hold"/>
                                        <p:tgtEl>
                                          <p:spTgt spid="1054"/>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56"/>
                                        </p:tgtEl>
                                        <p:attrNameLst>
                                          <p:attrName>style.visibility</p:attrName>
                                        </p:attrNameLst>
                                      </p:cBhvr>
                                      <p:to>
                                        <p:strVal val="visible"/>
                                      </p:to>
                                    </p:set>
                                    <p:anim calcmode="lin" valueType="num">
                                      <p:cBhvr>
                                        <p:cTn id="83" dur="500" fill="hold"/>
                                        <p:tgtEl>
                                          <p:spTgt spid="1056"/>
                                        </p:tgtEl>
                                        <p:attrNameLst>
                                          <p:attrName>ppt_w</p:attrName>
                                        </p:attrNameLst>
                                      </p:cBhvr>
                                      <p:tavLst>
                                        <p:tav tm="0">
                                          <p:val>
                                            <p:fltVal val="0"/>
                                          </p:val>
                                        </p:tav>
                                        <p:tav tm="100000">
                                          <p:val>
                                            <p:strVal val="#ppt_w"/>
                                          </p:val>
                                        </p:tav>
                                      </p:tavLst>
                                    </p:anim>
                                    <p:anim calcmode="lin" valueType="num">
                                      <p:cBhvr>
                                        <p:cTn id="84" dur="500" fill="hold"/>
                                        <p:tgtEl>
                                          <p:spTgt spid="1056"/>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1062"/>
                                        </p:tgtEl>
                                        <p:attrNameLst>
                                          <p:attrName>style.visibility</p:attrName>
                                        </p:attrNameLst>
                                      </p:cBhvr>
                                      <p:to>
                                        <p:strVal val="visible"/>
                                      </p:to>
                                    </p:set>
                                    <p:anim calcmode="lin" valueType="num">
                                      <p:cBhvr>
                                        <p:cTn id="87" dur="500" fill="hold"/>
                                        <p:tgtEl>
                                          <p:spTgt spid="1062"/>
                                        </p:tgtEl>
                                        <p:attrNameLst>
                                          <p:attrName>ppt_w</p:attrName>
                                        </p:attrNameLst>
                                      </p:cBhvr>
                                      <p:tavLst>
                                        <p:tav tm="0">
                                          <p:val>
                                            <p:fltVal val="0"/>
                                          </p:val>
                                        </p:tav>
                                        <p:tav tm="100000">
                                          <p:val>
                                            <p:strVal val="#ppt_w"/>
                                          </p:val>
                                        </p:tav>
                                      </p:tavLst>
                                    </p:anim>
                                    <p:anim calcmode="lin" valueType="num">
                                      <p:cBhvr>
                                        <p:cTn id="88" dur="500" fill="hold"/>
                                        <p:tgtEl>
                                          <p:spTgt spid="1062"/>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060"/>
                                        </p:tgtEl>
                                        <p:attrNameLst>
                                          <p:attrName>style.visibility</p:attrName>
                                        </p:attrNameLst>
                                      </p:cBhvr>
                                      <p:to>
                                        <p:strVal val="visible"/>
                                      </p:to>
                                    </p:set>
                                    <p:anim calcmode="lin" valueType="num">
                                      <p:cBhvr>
                                        <p:cTn id="91" dur="500" fill="hold"/>
                                        <p:tgtEl>
                                          <p:spTgt spid="1060"/>
                                        </p:tgtEl>
                                        <p:attrNameLst>
                                          <p:attrName>ppt_w</p:attrName>
                                        </p:attrNameLst>
                                      </p:cBhvr>
                                      <p:tavLst>
                                        <p:tav tm="0">
                                          <p:val>
                                            <p:fltVal val="0"/>
                                          </p:val>
                                        </p:tav>
                                        <p:tav tm="100000">
                                          <p:val>
                                            <p:strVal val="#ppt_w"/>
                                          </p:val>
                                        </p:tav>
                                      </p:tavLst>
                                    </p:anim>
                                    <p:anim calcmode="lin" valueType="num">
                                      <p:cBhvr>
                                        <p:cTn id="92" dur="500" fill="hold"/>
                                        <p:tgtEl>
                                          <p:spTgt spid="1060"/>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074"/>
                                        </p:tgtEl>
                                        <p:attrNameLst>
                                          <p:attrName>style.visibility</p:attrName>
                                        </p:attrNameLst>
                                      </p:cBhvr>
                                      <p:to>
                                        <p:strVal val="visible"/>
                                      </p:to>
                                    </p:set>
                                    <p:anim calcmode="lin" valueType="num">
                                      <p:cBhvr>
                                        <p:cTn id="95" dur="500" fill="hold"/>
                                        <p:tgtEl>
                                          <p:spTgt spid="1074"/>
                                        </p:tgtEl>
                                        <p:attrNameLst>
                                          <p:attrName>ppt_w</p:attrName>
                                        </p:attrNameLst>
                                      </p:cBhvr>
                                      <p:tavLst>
                                        <p:tav tm="0">
                                          <p:val>
                                            <p:fltVal val="0"/>
                                          </p:val>
                                        </p:tav>
                                        <p:tav tm="100000">
                                          <p:val>
                                            <p:strVal val="#ppt_w"/>
                                          </p:val>
                                        </p:tav>
                                      </p:tavLst>
                                    </p:anim>
                                    <p:anim calcmode="lin" valueType="num">
                                      <p:cBhvr>
                                        <p:cTn id="96" dur="500" fill="hold"/>
                                        <p:tgtEl>
                                          <p:spTgt spid="1074"/>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80"/>
                                        </p:tgtEl>
                                        <p:attrNameLst>
                                          <p:attrName>style.visibility</p:attrName>
                                        </p:attrNameLst>
                                      </p:cBhvr>
                                      <p:to>
                                        <p:strVal val="visible"/>
                                      </p:to>
                                    </p:set>
                                    <p:anim calcmode="lin" valueType="num">
                                      <p:cBhvr>
                                        <p:cTn id="99" dur="500" fill="hold"/>
                                        <p:tgtEl>
                                          <p:spTgt spid="1080"/>
                                        </p:tgtEl>
                                        <p:attrNameLst>
                                          <p:attrName>ppt_w</p:attrName>
                                        </p:attrNameLst>
                                      </p:cBhvr>
                                      <p:tavLst>
                                        <p:tav tm="0">
                                          <p:val>
                                            <p:fltVal val="0"/>
                                          </p:val>
                                        </p:tav>
                                        <p:tav tm="100000">
                                          <p:val>
                                            <p:strVal val="#ppt_w"/>
                                          </p:val>
                                        </p:tav>
                                      </p:tavLst>
                                    </p:anim>
                                    <p:anim calcmode="lin" valueType="num">
                                      <p:cBhvr>
                                        <p:cTn id="100" dur="500" fill="hold"/>
                                        <p:tgtEl>
                                          <p:spTgt spid="1080"/>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076"/>
                                        </p:tgtEl>
                                        <p:attrNameLst>
                                          <p:attrName>style.visibility</p:attrName>
                                        </p:attrNameLst>
                                      </p:cBhvr>
                                      <p:to>
                                        <p:strVal val="visible"/>
                                      </p:to>
                                    </p:set>
                                    <p:anim calcmode="lin" valueType="num">
                                      <p:cBhvr>
                                        <p:cTn id="103" dur="500" fill="hold"/>
                                        <p:tgtEl>
                                          <p:spTgt spid="1076"/>
                                        </p:tgtEl>
                                        <p:attrNameLst>
                                          <p:attrName>ppt_w</p:attrName>
                                        </p:attrNameLst>
                                      </p:cBhvr>
                                      <p:tavLst>
                                        <p:tav tm="0">
                                          <p:val>
                                            <p:fltVal val="0"/>
                                          </p:val>
                                        </p:tav>
                                        <p:tav tm="100000">
                                          <p:val>
                                            <p:strVal val="#ppt_w"/>
                                          </p:val>
                                        </p:tav>
                                      </p:tavLst>
                                    </p:anim>
                                    <p:anim calcmode="lin" valueType="num">
                                      <p:cBhvr>
                                        <p:cTn id="104" dur="500" fill="hold"/>
                                        <p:tgtEl>
                                          <p:spTgt spid="1076"/>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066"/>
                                        </p:tgtEl>
                                        <p:attrNameLst>
                                          <p:attrName>style.visibility</p:attrName>
                                        </p:attrNameLst>
                                      </p:cBhvr>
                                      <p:to>
                                        <p:strVal val="visible"/>
                                      </p:to>
                                    </p:set>
                                    <p:anim calcmode="lin" valueType="num">
                                      <p:cBhvr>
                                        <p:cTn id="107" dur="500" fill="hold"/>
                                        <p:tgtEl>
                                          <p:spTgt spid="1066"/>
                                        </p:tgtEl>
                                        <p:attrNameLst>
                                          <p:attrName>ppt_w</p:attrName>
                                        </p:attrNameLst>
                                      </p:cBhvr>
                                      <p:tavLst>
                                        <p:tav tm="0">
                                          <p:val>
                                            <p:fltVal val="0"/>
                                          </p:val>
                                        </p:tav>
                                        <p:tav tm="100000">
                                          <p:val>
                                            <p:strVal val="#ppt_w"/>
                                          </p:val>
                                        </p:tav>
                                      </p:tavLst>
                                    </p:anim>
                                    <p:anim calcmode="lin" valueType="num">
                                      <p:cBhvr>
                                        <p:cTn id="108" dur="500" fill="hold"/>
                                        <p:tgtEl>
                                          <p:spTgt spid="106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068"/>
                                        </p:tgtEl>
                                        <p:attrNameLst>
                                          <p:attrName>style.visibility</p:attrName>
                                        </p:attrNameLst>
                                      </p:cBhvr>
                                      <p:to>
                                        <p:strVal val="visible"/>
                                      </p:to>
                                    </p:set>
                                    <p:anim calcmode="lin" valueType="num">
                                      <p:cBhvr>
                                        <p:cTn id="111" dur="500" fill="hold"/>
                                        <p:tgtEl>
                                          <p:spTgt spid="1068"/>
                                        </p:tgtEl>
                                        <p:attrNameLst>
                                          <p:attrName>ppt_w</p:attrName>
                                        </p:attrNameLst>
                                      </p:cBhvr>
                                      <p:tavLst>
                                        <p:tav tm="0">
                                          <p:val>
                                            <p:fltVal val="0"/>
                                          </p:val>
                                        </p:tav>
                                        <p:tav tm="100000">
                                          <p:val>
                                            <p:strVal val="#ppt_w"/>
                                          </p:val>
                                        </p:tav>
                                      </p:tavLst>
                                    </p:anim>
                                    <p:anim calcmode="lin" valueType="num">
                                      <p:cBhvr>
                                        <p:cTn id="112" dur="500" fill="hold"/>
                                        <p:tgtEl>
                                          <p:spTgt spid="1068"/>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050"/>
                                        </p:tgtEl>
                                        <p:attrNameLst>
                                          <p:attrName>style.visibility</p:attrName>
                                        </p:attrNameLst>
                                      </p:cBhvr>
                                      <p:to>
                                        <p:strVal val="visible"/>
                                      </p:to>
                                    </p:set>
                                    <p:anim calcmode="lin" valueType="num">
                                      <p:cBhvr>
                                        <p:cTn id="115" dur="500" fill="hold"/>
                                        <p:tgtEl>
                                          <p:spTgt spid="1050"/>
                                        </p:tgtEl>
                                        <p:attrNameLst>
                                          <p:attrName>ppt_w</p:attrName>
                                        </p:attrNameLst>
                                      </p:cBhvr>
                                      <p:tavLst>
                                        <p:tav tm="0">
                                          <p:val>
                                            <p:fltVal val="0"/>
                                          </p:val>
                                        </p:tav>
                                        <p:tav tm="100000">
                                          <p:val>
                                            <p:strVal val="#ppt_w"/>
                                          </p:val>
                                        </p:tav>
                                      </p:tavLst>
                                    </p:anim>
                                    <p:anim calcmode="lin" valueType="num">
                                      <p:cBhvr>
                                        <p:cTn id="116" dur="500" fill="hold"/>
                                        <p:tgtEl>
                                          <p:spTgt spid="1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CC34DA9B-390C-FD93-01A3-25F2BD300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a:extLst>
              <a:ext uri="{FF2B5EF4-FFF2-40B4-BE49-F238E27FC236}">
                <a16:creationId xmlns:a16="http://schemas.microsoft.com/office/drawing/2014/main" id="{D135E187-CDE2-499C-5BED-9B7A5FF35F35}"/>
              </a:ext>
            </a:extLst>
          </p:cNvPr>
          <p:cNvGraphicFramePr>
            <a:graphicFrameLocks noGrp="1"/>
          </p:cNvGraphicFramePr>
          <p:nvPr/>
        </p:nvGraphicFramePr>
        <p:xfrm>
          <a:off x="3962400" y="223521"/>
          <a:ext cx="7579360" cy="5340134"/>
        </p:xfrm>
        <a:graphic>
          <a:graphicData uri="http://schemas.openxmlformats.org/drawingml/2006/table">
            <a:tbl>
              <a:tblPr/>
              <a:tblGrid>
                <a:gridCol w="4536707">
                  <a:extLst>
                    <a:ext uri="{9D8B030D-6E8A-4147-A177-3AD203B41FA5}">
                      <a16:colId xmlns:a16="http://schemas.microsoft.com/office/drawing/2014/main" val="3683530775"/>
                    </a:ext>
                  </a:extLst>
                </a:gridCol>
                <a:gridCol w="1208660">
                  <a:extLst>
                    <a:ext uri="{9D8B030D-6E8A-4147-A177-3AD203B41FA5}">
                      <a16:colId xmlns:a16="http://schemas.microsoft.com/office/drawing/2014/main" val="2374318363"/>
                    </a:ext>
                  </a:extLst>
                </a:gridCol>
                <a:gridCol w="1833993">
                  <a:extLst>
                    <a:ext uri="{9D8B030D-6E8A-4147-A177-3AD203B41FA5}">
                      <a16:colId xmlns:a16="http://schemas.microsoft.com/office/drawing/2014/main" val="3976575456"/>
                    </a:ext>
                  </a:extLst>
                </a:gridCol>
              </a:tblGrid>
              <a:tr h="94113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mj-lt"/>
                          <a:ea typeface="MS PGothic" panose="020B0600070205080204" pitchFamily="34" charset="-128"/>
                        </a:rPr>
                        <a:t>Job opportunity</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30196"/>
                      </a:srgb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mj-lt"/>
                          <a:ea typeface="MS PGothic" panose="020B0600070205080204" pitchFamily="34" charset="-128"/>
                        </a:rPr>
                        <a:t>Level</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30196"/>
                      </a:srgb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mj-lt"/>
                          <a:ea typeface="MS PGothic" panose="020B0600070205080204" pitchFamily="34" charset="-128"/>
                        </a:rPr>
                        <a:t>Annual salary or weekly pay</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30196"/>
                      </a:srgbClr>
                    </a:solidFill>
                  </a:tcPr>
                </a:tc>
                <a:extLst>
                  <a:ext uri="{0D108BD9-81ED-4DB2-BD59-A6C34878D82A}">
                    <a16:rowId xmlns:a16="http://schemas.microsoft.com/office/drawing/2014/main" val="1220880954"/>
                  </a:ext>
                </a:extLst>
              </a:tr>
              <a:tr h="72381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dirty="0">
                          <a:solidFill>
                            <a:schemeClr val="tx1"/>
                          </a:solidFill>
                          <a:effectLst/>
                          <a:latin typeface="Calibri" panose="020F0502020204030204" pitchFamily="34" charset="0"/>
                          <a:ea typeface="MS PGothic" panose="020B0600070205080204" pitchFamily="34" charset="-128"/>
                          <a:cs typeface="+mn-cs"/>
                        </a:rPr>
                        <a:t>GEOTECHNICAL ENGINEER (INTERGRATED) APPRENTICESHIP</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7</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£30,000</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1768355681"/>
                  </a:ext>
                </a:extLst>
              </a:tr>
              <a:tr h="64712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0" i="0" kern="1200" dirty="0">
                          <a:solidFill>
                            <a:schemeClr val="tx1"/>
                          </a:solidFill>
                          <a:effectLst/>
                          <a:latin typeface="Calibri" panose="020F0502020204030204" pitchFamily="34" charset="0"/>
                          <a:ea typeface="MS PGothic" panose="020B0600070205080204" pitchFamily="34" charset="-128"/>
                          <a:cs typeface="+mn-cs"/>
                        </a:rPr>
                        <a:t>Degree Apprentice Development Chemist</a:t>
                      </a:r>
                      <a:endParaRPr lang="en-GB" sz="1800" b="0" i="0" kern="1200" dirty="0">
                        <a:solidFill>
                          <a:schemeClr val="tx1"/>
                        </a:solidFill>
                        <a:effectLst/>
                        <a:latin typeface="Calibri" panose="020F0502020204030204" pitchFamily="34" charset="0"/>
                        <a:ea typeface="MS PGothic" panose="020B0600070205080204" pitchFamily="34" charset="-128"/>
                        <a:cs typeface="+mn-cs"/>
                      </a:endParaRP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6</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£19,000</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676434122"/>
                  </a:ext>
                </a:extLst>
              </a:tr>
              <a:tr h="79324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dirty="0">
                          <a:solidFill>
                            <a:schemeClr val="tx1"/>
                          </a:solidFill>
                          <a:effectLst/>
                          <a:latin typeface="Calibri" panose="020F0502020204030204" pitchFamily="34" charset="0"/>
                          <a:ea typeface="MS PGothic" panose="020B0600070205080204" pitchFamily="34" charset="-128"/>
                          <a:cs typeface="+mn-cs"/>
                        </a:rPr>
                        <a:t>Environmental Health Apprenticeship</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6</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£12,313.60 to £22,010.56</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4125083217"/>
                  </a:ext>
                </a:extLst>
              </a:tr>
              <a:tr h="62360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fontAlgn="base"/>
                      <a:r>
                        <a:rPr lang="en-GB" sz="1800" b="0" i="0" kern="1200" dirty="0">
                          <a:solidFill>
                            <a:schemeClr val="tx1"/>
                          </a:solidFill>
                          <a:effectLst/>
                          <a:latin typeface="Calibri" panose="020F0502020204030204" pitchFamily="34" charset="0"/>
                          <a:ea typeface="MS PGothic" panose="020B0600070205080204" pitchFamily="34" charset="-128"/>
                          <a:cs typeface="+mn-cs"/>
                        </a:rPr>
                        <a:t>Optical Apprentice</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3</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£13,312.00 to £23,795.20</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649134707"/>
                  </a:ext>
                </a:extLst>
              </a:tr>
              <a:tr h="79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RAF Firefighter</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3</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£21,091</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1859697512"/>
                  </a:ext>
                </a:extLst>
              </a:tr>
              <a:tr h="79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Apprentice Adult Care Assistant</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2</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n-lt"/>
                          <a:ea typeface="MS PGothic" panose="020B0600070205080204" pitchFamily="34" charset="-128"/>
                        </a:rPr>
                        <a:t>£9,984</a:t>
                      </a:r>
                    </a:p>
                  </a:txBody>
                  <a:tcPr marL="99790" marR="99790" marT="49839" marB="49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609527670"/>
                  </a:ext>
                </a:extLst>
              </a:tr>
            </a:tbl>
          </a:graphicData>
        </a:graphic>
      </p:graphicFrame>
    </p:spTree>
    <p:extLst>
      <p:ext uri="{BB962C8B-B14F-4D97-AF65-F5344CB8AC3E}">
        <p14:creationId xmlns:p14="http://schemas.microsoft.com/office/powerpoint/2010/main" val="282269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3446" y="2113839"/>
            <a:ext cx="10515600" cy="4351338"/>
          </a:xfrm>
        </p:spPr>
        <p:txBody>
          <a:bodyPr vert="horz" lIns="91440" tIns="45720" rIns="91440" bIns="45720" rtlCol="0" anchor="t">
            <a:normAutofit/>
          </a:bodyPr>
          <a:lstStyle/>
          <a:p>
            <a:r>
              <a:rPr lang="en-GB" dirty="0">
                <a:solidFill>
                  <a:schemeClr val="bg2"/>
                </a:solidFill>
              </a:rPr>
              <a:t>The million dollar question!</a:t>
            </a:r>
          </a:p>
          <a:p>
            <a:r>
              <a:rPr lang="en-GB" dirty="0">
                <a:solidFill>
                  <a:schemeClr val="bg2"/>
                </a:solidFill>
              </a:rPr>
              <a:t>In truth, they are not an easy route at all, they are much more competitive than university and they’re not always easy to find.</a:t>
            </a:r>
            <a:endParaRPr lang="en-GB" dirty="0">
              <a:solidFill>
                <a:schemeClr val="bg2"/>
              </a:solidFill>
              <a:ea typeface="Calibri"/>
              <a:cs typeface="Calibri"/>
            </a:endParaRPr>
          </a:p>
          <a:p>
            <a:pPr lvl="1"/>
            <a:r>
              <a:rPr lang="en-GB" dirty="0">
                <a:solidFill>
                  <a:schemeClr val="bg2"/>
                </a:solidFill>
              </a:rPr>
              <a:t>Job search sites, such as Reed, Indeed and </a:t>
            </a:r>
            <a:r>
              <a:rPr lang="en-GB" dirty="0" err="1">
                <a:solidFill>
                  <a:schemeClr val="bg2"/>
                </a:solidFill>
              </a:rPr>
              <a:t>Linkedin</a:t>
            </a:r>
            <a:r>
              <a:rPr lang="en-GB" dirty="0">
                <a:solidFill>
                  <a:schemeClr val="bg2"/>
                </a:solidFill>
              </a:rPr>
              <a:t> are often used by large companies.</a:t>
            </a:r>
          </a:p>
          <a:p>
            <a:pPr lvl="1"/>
            <a:r>
              <a:rPr lang="en-GB" dirty="0">
                <a:solidFill>
                  <a:schemeClr val="bg2"/>
                </a:solidFill>
              </a:rPr>
              <a:t>The government website has a lot of apprenticeship opportunities. </a:t>
            </a:r>
          </a:p>
          <a:p>
            <a:pPr lvl="1"/>
            <a:r>
              <a:rPr lang="en-GB" dirty="0">
                <a:solidFill>
                  <a:schemeClr val="bg2"/>
                </a:solidFill>
              </a:rPr>
              <a:t>UCAS website.</a:t>
            </a:r>
          </a:p>
          <a:p>
            <a:pPr lvl="1"/>
            <a:r>
              <a:rPr lang="en-GB" dirty="0">
                <a:solidFill>
                  <a:schemeClr val="bg2"/>
                </a:solidFill>
              </a:rPr>
              <a:t>Amazing Apprenticeships website.</a:t>
            </a:r>
            <a:endParaRPr lang="en-GB" dirty="0">
              <a:solidFill>
                <a:schemeClr val="bg2"/>
              </a:solidFill>
              <a:ea typeface="Calibri" panose="020F0502020204030204"/>
              <a:cs typeface="Calibri" panose="020F0502020204030204"/>
            </a:endParaRPr>
          </a:p>
          <a:p>
            <a:pPr lvl="1"/>
            <a:endParaRPr lang="en-GB" dirty="0">
              <a:solidFill>
                <a:schemeClr val="bg2"/>
              </a:solidFill>
              <a:ea typeface="Calibri" panose="020F0502020204030204"/>
              <a:cs typeface="Calibri" panose="020F0502020204030204"/>
            </a:endParaRPr>
          </a:p>
        </p:txBody>
      </p:sp>
      <p:sp>
        <p:nvSpPr>
          <p:cNvPr id="3" name="Title 2"/>
          <p:cNvSpPr>
            <a:spLocks noGrp="1"/>
          </p:cNvSpPr>
          <p:nvPr>
            <p:ph type="title"/>
          </p:nvPr>
        </p:nvSpPr>
        <p:spPr>
          <a:xfrm>
            <a:off x="235359" y="788276"/>
            <a:ext cx="10515600" cy="1325563"/>
          </a:xfrm>
        </p:spPr>
        <p:txBody>
          <a:bodyPr/>
          <a:lstStyle/>
          <a:p>
            <a:r>
              <a:rPr lang="en-GB" dirty="0">
                <a:solidFill>
                  <a:schemeClr val="bg2"/>
                </a:solidFill>
              </a:rPr>
              <a:t>Where/how to find an apprenticeship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
        <p:nvSpPr>
          <p:cNvPr id="6" name="TextBox 5">
            <a:extLst>
              <a:ext uri="{FF2B5EF4-FFF2-40B4-BE49-F238E27FC236}">
                <a16:creationId xmlns:a16="http://schemas.microsoft.com/office/drawing/2014/main" id="{361F8591-324B-319F-A1F3-B444335B9159}"/>
              </a:ext>
            </a:extLst>
          </p:cNvPr>
          <p:cNvSpPr txBox="1"/>
          <p:nvPr/>
        </p:nvSpPr>
        <p:spPr>
          <a:xfrm>
            <a:off x="793314" y="5480136"/>
            <a:ext cx="9780739" cy="9290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78960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8" y="1885239"/>
            <a:ext cx="10798628" cy="4579938"/>
          </a:xfrm>
        </p:spPr>
        <p:txBody>
          <a:bodyPr vert="horz" lIns="91440" tIns="45720" rIns="91440" bIns="45720" rtlCol="0" anchor="t">
            <a:normAutofit/>
          </a:bodyPr>
          <a:lstStyle/>
          <a:p>
            <a:r>
              <a:rPr lang="en-GB" dirty="0">
                <a:solidFill>
                  <a:schemeClr val="bg2"/>
                </a:solidFill>
              </a:rPr>
              <a:t>Will vary for each apprenticeship</a:t>
            </a:r>
            <a:endParaRPr lang="en-GB" dirty="0">
              <a:solidFill>
                <a:schemeClr val="bg2"/>
              </a:solidFill>
              <a:ea typeface="Calibri"/>
              <a:cs typeface="Calibri"/>
            </a:endParaRPr>
          </a:p>
          <a:p>
            <a:r>
              <a:rPr lang="en-GB" dirty="0">
                <a:solidFill>
                  <a:schemeClr val="bg2"/>
                </a:solidFill>
              </a:rPr>
              <a:t>May include psychometric testing</a:t>
            </a:r>
            <a:endParaRPr lang="en-GB" dirty="0">
              <a:solidFill>
                <a:schemeClr val="bg2"/>
              </a:solidFill>
              <a:ea typeface="Calibri"/>
              <a:cs typeface="Calibri"/>
            </a:endParaRPr>
          </a:p>
          <a:p>
            <a:r>
              <a:rPr lang="en-GB" dirty="0">
                <a:solidFill>
                  <a:schemeClr val="bg2"/>
                </a:solidFill>
              </a:rPr>
              <a:t>Will consist of either an online interview, an in-person interview, or both (in addition to applications forms).</a:t>
            </a:r>
            <a:endParaRPr lang="en-GB" dirty="0">
              <a:solidFill>
                <a:schemeClr val="bg2"/>
              </a:solidFill>
              <a:ea typeface="Calibri"/>
              <a:cs typeface="Calibri"/>
            </a:endParaRPr>
          </a:p>
          <a:p>
            <a:r>
              <a:rPr lang="en-GB" dirty="0">
                <a:solidFill>
                  <a:schemeClr val="bg2"/>
                </a:solidFill>
              </a:rPr>
              <a:t>Assumes you’ve done your research!</a:t>
            </a:r>
          </a:p>
          <a:p>
            <a:r>
              <a:rPr lang="en-GB" dirty="0">
                <a:solidFill>
                  <a:schemeClr val="bg2"/>
                </a:solidFill>
              </a:rPr>
              <a:t>Companies are now starting recruitment as early as September.</a:t>
            </a:r>
          </a:p>
        </p:txBody>
      </p:sp>
      <p:sp>
        <p:nvSpPr>
          <p:cNvPr id="3" name="Title 2"/>
          <p:cNvSpPr>
            <a:spLocks noGrp="1"/>
          </p:cNvSpPr>
          <p:nvPr>
            <p:ph type="title"/>
          </p:nvPr>
        </p:nvSpPr>
        <p:spPr>
          <a:xfrm>
            <a:off x="235359" y="788276"/>
            <a:ext cx="10515600" cy="1325563"/>
          </a:xfrm>
        </p:spPr>
        <p:txBody>
          <a:bodyPr/>
          <a:lstStyle/>
          <a:p>
            <a:r>
              <a:rPr lang="en-GB" dirty="0">
                <a:solidFill>
                  <a:schemeClr val="bg2"/>
                </a:solidFill>
              </a:rPr>
              <a:t>The application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373553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489" y="356085"/>
            <a:ext cx="10515600" cy="1325563"/>
          </a:xfrm>
        </p:spPr>
        <p:txBody>
          <a:bodyPr/>
          <a:lstStyle/>
          <a:p>
            <a:r>
              <a:rPr lang="en-GB" dirty="0">
                <a:solidFill>
                  <a:schemeClr val="bg2"/>
                </a:solidFill>
              </a:rPr>
              <a:t>Want a job rather than an apprenticeship. Here are a few places to look…</a:t>
            </a:r>
          </a:p>
        </p:txBody>
      </p:sp>
      <p:pic>
        <p:nvPicPr>
          <p:cNvPr id="1028" name="Picture 4" descr="Indeed Launches Free Virtual Hiring Tour to Get 20,000 Americans Hire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42" y="2406316"/>
            <a:ext cx="2762452" cy="789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78025" y="3752315"/>
            <a:ext cx="3165459" cy="1213067"/>
          </a:xfrm>
          <a:prstGeom prst="rect">
            <a:avLst/>
          </a:prstGeom>
        </p:spPr>
      </p:pic>
      <p:pic>
        <p:nvPicPr>
          <p:cNvPr id="8" name="Picture 7"/>
          <p:cNvPicPr>
            <a:picLocks noChangeAspect="1"/>
          </p:cNvPicPr>
          <p:nvPr/>
        </p:nvPicPr>
        <p:blipFill>
          <a:blip r:embed="rId4"/>
          <a:stretch>
            <a:fillRect/>
          </a:stretch>
        </p:blipFill>
        <p:spPr>
          <a:xfrm>
            <a:off x="4143484" y="1487546"/>
            <a:ext cx="2924175" cy="2381250"/>
          </a:xfrm>
          <a:prstGeom prst="rect">
            <a:avLst/>
          </a:prstGeom>
        </p:spPr>
      </p:pic>
      <p:pic>
        <p:nvPicPr>
          <p:cNvPr id="9" name="Picture 8"/>
          <p:cNvPicPr>
            <a:picLocks noChangeAspect="1"/>
          </p:cNvPicPr>
          <p:nvPr/>
        </p:nvPicPr>
        <p:blipFill>
          <a:blip r:embed="rId5"/>
          <a:stretch>
            <a:fillRect/>
          </a:stretch>
        </p:blipFill>
        <p:spPr>
          <a:xfrm>
            <a:off x="7509960" y="1371837"/>
            <a:ext cx="3000827" cy="2380478"/>
          </a:xfrm>
          <a:prstGeom prst="rect">
            <a:avLst/>
          </a:prstGeom>
        </p:spPr>
      </p:pic>
      <p:pic>
        <p:nvPicPr>
          <p:cNvPr id="11" name="Picture 10"/>
          <p:cNvPicPr>
            <a:picLocks noChangeAspect="1"/>
          </p:cNvPicPr>
          <p:nvPr/>
        </p:nvPicPr>
        <p:blipFill>
          <a:blip r:embed="rId6"/>
          <a:stretch>
            <a:fillRect/>
          </a:stretch>
        </p:blipFill>
        <p:spPr>
          <a:xfrm>
            <a:off x="5441305" y="4546231"/>
            <a:ext cx="2619375" cy="1743075"/>
          </a:xfrm>
          <a:prstGeom prst="rect">
            <a:avLst/>
          </a:prstGeom>
        </p:spPr>
      </p:pic>
      <p:pic>
        <p:nvPicPr>
          <p:cNvPr id="12" name="Picture 11"/>
          <p:cNvPicPr>
            <a:picLocks noChangeAspect="1"/>
          </p:cNvPicPr>
          <p:nvPr/>
        </p:nvPicPr>
        <p:blipFill>
          <a:blip r:embed="rId7"/>
          <a:stretch>
            <a:fillRect/>
          </a:stretch>
        </p:blipFill>
        <p:spPr>
          <a:xfrm>
            <a:off x="8937883" y="4209752"/>
            <a:ext cx="2720374" cy="2416034"/>
          </a:xfrm>
          <a:prstGeom prst="rect">
            <a:avLst/>
          </a:prstGeom>
        </p:spPr>
      </p:pic>
      <p:pic>
        <p:nvPicPr>
          <p:cNvPr id="14" name="Picture 13"/>
          <p:cNvPicPr>
            <a:picLocks noChangeAspect="1"/>
          </p:cNvPicPr>
          <p:nvPr/>
        </p:nvPicPr>
        <p:blipFill>
          <a:blip r:embed="rId8"/>
          <a:stretch>
            <a:fillRect/>
          </a:stretch>
        </p:blipFill>
        <p:spPr>
          <a:xfrm>
            <a:off x="533742" y="5417768"/>
            <a:ext cx="4533900" cy="1009650"/>
          </a:xfrm>
          <a:prstGeom prst="rect">
            <a:avLst/>
          </a:prstGeom>
        </p:spPr>
      </p:pic>
    </p:spTree>
    <p:extLst>
      <p:ext uri="{BB962C8B-B14F-4D97-AF65-F5344CB8AC3E}">
        <p14:creationId xmlns:p14="http://schemas.microsoft.com/office/powerpoint/2010/main" val="219792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120" y="2619911"/>
            <a:ext cx="10515600" cy="2623603"/>
          </a:xfrm>
        </p:spPr>
        <p:txBody>
          <a:bodyPr>
            <a:normAutofit lnSpcReduction="10000"/>
          </a:bodyPr>
          <a:lstStyle/>
          <a:p>
            <a:r>
              <a:rPr lang="en-GB" dirty="0">
                <a:solidFill>
                  <a:schemeClr val="bg2"/>
                </a:solidFill>
              </a:rPr>
              <a:t>An up-to-date CV with an impactful opening statement.</a:t>
            </a:r>
          </a:p>
          <a:p>
            <a:r>
              <a:rPr lang="en-GB" dirty="0">
                <a:solidFill>
                  <a:schemeClr val="bg2"/>
                </a:solidFill>
              </a:rPr>
              <a:t>A polite and professional email manner.</a:t>
            </a:r>
          </a:p>
          <a:p>
            <a:r>
              <a:rPr lang="en-GB" dirty="0">
                <a:solidFill>
                  <a:schemeClr val="bg2"/>
                </a:solidFill>
              </a:rPr>
              <a:t>A letter of application or personal statement (for some, others will have a series of questions for students to answer)</a:t>
            </a:r>
          </a:p>
          <a:p>
            <a:r>
              <a:rPr lang="en-GB" dirty="0">
                <a:solidFill>
                  <a:schemeClr val="bg2"/>
                </a:solidFill>
              </a:rPr>
              <a:t>Names and email addresses of 2 references (one can be school, the other should be a previous employer or family friend).</a:t>
            </a:r>
          </a:p>
        </p:txBody>
      </p:sp>
      <p:sp>
        <p:nvSpPr>
          <p:cNvPr id="3" name="Title 2"/>
          <p:cNvSpPr>
            <a:spLocks noGrp="1"/>
          </p:cNvSpPr>
          <p:nvPr>
            <p:ph type="title"/>
          </p:nvPr>
        </p:nvSpPr>
        <p:spPr>
          <a:xfrm>
            <a:off x="514493" y="1294348"/>
            <a:ext cx="10515600" cy="1325563"/>
          </a:xfrm>
        </p:spPr>
        <p:txBody>
          <a:bodyPr/>
          <a:lstStyle/>
          <a:p>
            <a:r>
              <a:rPr lang="en-GB" dirty="0">
                <a:solidFill>
                  <a:schemeClr val="bg2"/>
                </a:solidFill>
              </a:rPr>
              <a:t>For jobs and apprenticeships students need…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11824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006" y="1923225"/>
            <a:ext cx="11560628" cy="4454657"/>
          </a:xfrm>
        </p:spPr>
        <p:txBody>
          <a:bodyPr vert="horz" lIns="91440" tIns="45720" rIns="91440" bIns="45720" rtlCol="0" anchor="t">
            <a:normAutofit fontScale="92500" lnSpcReduction="20000"/>
          </a:bodyPr>
          <a:lstStyle/>
          <a:p>
            <a:r>
              <a:rPr lang="en-GB" dirty="0">
                <a:solidFill>
                  <a:schemeClr val="bg2"/>
                </a:solidFill>
              </a:rPr>
              <a:t>It may take 50-100 applications to be successful, so persevere!</a:t>
            </a:r>
          </a:p>
          <a:p>
            <a:r>
              <a:rPr lang="en-GB" dirty="0">
                <a:solidFill>
                  <a:schemeClr val="bg2"/>
                </a:solidFill>
              </a:rPr>
              <a:t>It is time consuming, so setting aside some time regularly to search and apply is important.</a:t>
            </a:r>
          </a:p>
          <a:p>
            <a:r>
              <a:rPr lang="en-GB" dirty="0">
                <a:solidFill>
                  <a:schemeClr val="bg2"/>
                </a:solidFill>
                <a:ea typeface="Calibri"/>
                <a:cs typeface="Calibri"/>
              </a:rPr>
              <a:t>Apply for Level 3 apprenticeships, they are a great way to get a foot in the door and many companies will then support you in moving onto a degree apprenticeship.</a:t>
            </a:r>
            <a:endParaRPr lang="en-GB" dirty="0">
              <a:solidFill>
                <a:schemeClr val="bg2"/>
              </a:solidFill>
            </a:endParaRPr>
          </a:p>
          <a:p>
            <a:r>
              <a:rPr lang="en-GB" dirty="0">
                <a:solidFill>
                  <a:schemeClr val="bg2"/>
                </a:solidFill>
                <a:ea typeface="Calibri"/>
                <a:cs typeface="Calibri"/>
              </a:rPr>
              <a:t>Sign up for alerts on all the apprenticeship sites suggested, you'll be the first to hear about new apprenticeships and can then be one of the first to apply!</a:t>
            </a:r>
          </a:p>
          <a:p>
            <a:r>
              <a:rPr lang="en-GB" dirty="0" err="1">
                <a:solidFill>
                  <a:schemeClr val="bg2"/>
                </a:solidFill>
              </a:rPr>
              <a:t>Linkedin</a:t>
            </a:r>
            <a:r>
              <a:rPr lang="en-GB" dirty="0">
                <a:solidFill>
                  <a:schemeClr val="bg2"/>
                </a:solidFill>
              </a:rPr>
              <a:t> is a great resource! All students should be creating themselves a profile and starting to connect with people and companies in the field/s they are interested in.</a:t>
            </a:r>
          </a:p>
          <a:p>
            <a:r>
              <a:rPr lang="en-GB" dirty="0">
                <a:solidFill>
                  <a:schemeClr val="bg2"/>
                </a:solidFill>
              </a:rPr>
              <a:t>Make use of </a:t>
            </a:r>
            <a:r>
              <a:rPr lang="en-GB" dirty="0" err="1">
                <a:solidFill>
                  <a:schemeClr val="bg2"/>
                </a:solidFill>
              </a:rPr>
              <a:t>Unifrog</a:t>
            </a:r>
            <a:r>
              <a:rPr lang="en-GB" dirty="0">
                <a:solidFill>
                  <a:schemeClr val="bg2"/>
                </a:solidFill>
              </a:rPr>
              <a:t> and UCAS (and Mrs Mills)!</a:t>
            </a:r>
          </a:p>
        </p:txBody>
      </p:sp>
      <p:sp>
        <p:nvSpPr>
          <p:cNvPr id="3" name="Title 2"/>
          <p:cNvSpPr>
            <a:spLocks noGrp="1"/>
          </p:cNvSpPr>
          <p:nvPr>
            <p:ph type="title"/>
          </p:nvPr>
        </p:nvSpPr>
        <p:spPr>
          <a:xfrm>
            <a:off x="568922" y="706519"/>
            <a:ext cx="10515600" cy="1325563"/>
          </a:xfrm>
        </p:spPr>
        <p:txBody>
          <a:bodyPr/>
          <a:lstStyle/>
          <a:p>
            <a:r>
              <a:rPr lang="en-GB" dirty="0">
                <a:solidFill>
                  <a:schemeClr val="bg2"/>
                </a:solidFill>
              </a:rPr>
              <a:t>Top tips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3889962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8C063-AF6D-8B49-C85F-0C06C24EB113}"/>
              </a:ext>
            </a:extLst>
          </p:cNvPr>
          <p:cNvSpPr>
            <a:spLocks noGrp="1"/>
          </p:cNvSpPr>
          <p:nvPr>
            <p:ph idx="1"/>
          </p:nvPr>
        </p:nvSpPr>
        <p:spPr/>
        <p:txBody>
          <a:bodyPr/>
          <a:lstStyle/>
          <a:p>
            <a:r>
              <a:rPr lang="en-GB" dirty="0">
                <a:solidFill>
                  <a:schemeClr val="bg2"/>
                </a:solidFill>
              </a:rPr>
              <a:t>We’ll be here to talk to you about any individual queries or concerns</a:t>
            </a:r>
          </a:p>
        </p:txBody>
      </p:sp>
      <p:sp>
        <p:nvSpPr>
          <p:cNvPr id="3" name="Title 2">
            <a:extLst>
              <a:ext uri="{FF2B5EF4-FFF2-40B4-BE49-F238E27FC236}">
                <a16:creationId xmlns:a16="http://schemas.microsoft.com/office/drawing/2014/main" id="{2AFB1913-F788-756D-F04C-11BB50CA4FFA}"/>
              </a:ext>
            </a:extLst>
          </p:cNvPr>
          <p:cNvSpPr>
            <a:spLocks noGrp="1"/>
          </p:cNvSpPr>
          <p:nvPr>
            <p:ph type="title"/>
          </p:nvPr>
        </p:nvSpPr>
        <p:spPr/>
        <p:txBody>
          <a:bodyPr/>
          <a:lstStyle/>
          <a:p>
            <a:r>
              <a:rPr lang="en-GB" dirty="0">
                <a:solidFill>
                  <a:schemeClr val="bg2"/>
                </a:solidFill>
              </a:rPr>
              <a:t>Any questions?</a:t>
            </a:r>
          </a:p>
        </p:txBody>
      </p:sp>
    </p:spTree>
    <p:extLst>
      <p:ext uri="{BB962C8B-B14F-4D97-AF65-F5344CB8AC3E}">
        <p14:creationId xmlns:p14="http://schemas.microsoft.com/office/powerpoint/2010/main" val="3188272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2395-10C3-427C-AA65-5B45EED5790C}"/>
            </a:ext>
          </a:extLst>
        </p:cNvPr>
        <p:cNvGrpSpPr/>
        <p:nvPr/>
      </p:nvGrpSpPr>
      <p:grpSpPr>
        <a:xfrm>
          <a:off x="0" y="0"/>
          <a:ext cx="0" cy="0"/>
          <a:chOff x="0" y="0"/>
          <a:chExt cx="0" cy="0"/>
        </a:xfrm>
      </p:grpSpPr>
      <p:pic>
        <p:nvPicPr>
          <p:cNvPr id="4" name="Picture 3" descr="A blue flower with white dots&#10;&#10;AI-generated content may be incorrect.">
            <a:extLst>
              <a:ext uri="{FF2B5EF4-FFF2-40B4-BE49-F238E27FC236}">
                <a16:creationId xmlns:a16="http://schemas.microsoft.com/office/drawing/2014/main" id="{0E9D4C38-803A-6526-A8E4-587425530429}"/>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l="50043" t="464" b="47230"/>
          <a:stretch/>
        </p:blipFill>
        <p:spPr>
          <a:xfrm rot="5400000" flipH="1" flipV="1">
            <a:off x="8331252" y="2997252"/>
            <a:ext cx="3772066" cy="3949430"/>
          </a:xfrm>
          <a:prstGeom prst="rect">
            <a:avLst/>
          </a:prstGeom>
        </p:spPr>
      </p:pic>
      <p:sp>
        <p:nvSpPr>
          <p:cNvPr id="7" name="TextBox 6">
            <a:extLst>
              <a:ext uri="{FF2B5EF4-FFF2-40B4-BE49-F238E27FC236}">
                <a16:creationId xmlns:a16="http://schemas.microsoft.com/office/drawing/2014/main" id="{1D5C4F8B-1365-80A1-B118-42E0C395C450}"/>
              </a:ext>
            </a:extLst>
          </p:cNvPr>
          <p:cNvSpPr txBox="1"/>
          <p:nvPr/>
        </p:nvSpPr>
        <p:spPr>
          <a:xfrm>
            <a:off x="1813276" y="3517734"/>
            <a:ext cx="6634264" cy="3447098"/>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Allerton Grange School</a:t>
            </a:r>
          </a:p>
          <a:p>
            <a:r>
              <a:rPr lang="en-GB" dirty="0">
                <a:solidFill>
                  <a:schemeClr val="bg1"/>
                </a:solidFill>
                <a:latin typeface="Century Gothic" panose="020B0502020202020204" pitchFamily="34" charset="0"/>
              </a:rPr>
              <a:t>Talbot Avenue</a:t>
            </a:r>
          </a:p>
          <a:p>
            <a:r>
              <a:rPr lang="en-GB" dirty="0">
                <a:solidFill>
                  <a:schemeClr val="bg1"/>
                </a:solidFill>
                <a:latin typeface="Century Gothic" panose="020B0502020202020204" pitchFamily="34" charset="0"/>
              </a:rPr>
              <a:t>Leeds LS17 6SF</a:t>
            </a:r>
          </a:p>
          <a:p>
            <a:endParaRPr lang="en-GB" dirty="0">
              <a:solidFill>
                <a:schemeClr val="bg1"/>
              </a:solidFill>
              <a:latin typeface="Century Gothic" panose="020B0502020202020204" pitchFamily="34" charset="0"/>
            </a:endParaRPr>
          </a:p>
          <a:p>
            <a:r>
              <a:rPr lang="en-GB" b="1" dirty="0">
                <a:solidFill>
                  <a:schemeClr val="bg1"/>
                </a:solidFill>
                <a:latin typeface="Century Gothic" panose="020B0502020202020204" pitchFamily="34" charset="0"/>
              </a:rPr>
              <a:t>Tel: </a:t>
            </a:r>
            <a:r>
              <a:rPr lang="en-GB" dirty="0">
                <a:solidFill>
                  <a:schemeClr val="bg1"/>
                </a:solidFill>
                <a:latin typeface="Century Gothic" panose="020B0502020202020204" pitchFamily="34" charset="0"/>
              </a:rPr>
              <a:t>	0113 393 0304</a:t>
            </a:r>
          </a:p>
          <a:p>
            <a:r>
              <a:rPr lang="en-GB" b="1" dirty="0">
                <a:solidFill>
                  <a:schemeClr val="bg1"/>
                </a:solidFill>
                <a:latin typeface="Century Gothic" panose="020B0502020202020204" pitchFamily="34" charset="0"/>
              </a:rPr>
              <a:t>Email: </a:t>
            </a:r>
            <a:r>
              <a:rPr lang="en-GB">
                <a:solidFill>
                  <a:schemeClr val="bg1"/>
                </a:solidFill>
                <a:latin typeface="Century Gothic" panose="020B0502020202020204" pitchFamily="34" charset="0"/>
              </a:rPr>
              <a:t>	sixthform@</a:t>
            </a:r>
            <a:r>
              <a:rPr lang="en-GB" dirty="0">
                <a:solidFill>
                  <a:schemeClr val="bg1"/>
                </a:solidFill>
                <a:latin typeface="Century Gothic" panose="020B0502020202020204" pitchFamily="34" charset="0"/>
              </a:rPr>
              <a:t>allertongrange.com</a:t>
            </a:r>
          </a:p>
          <a:p>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       	</a:t>
            </a:r>
            <a:r>
              <a:rPr lang="en-GB" dirty="0" err="1">
                <a:solidFill>
                  <a:schemeClr val="bg1"/>
                </a:solidFill>
                <a:latin typeface="Century Gothic" panose="020B0502020202020204" pitchFamily="34" charset="0"/>
              </a:rPr>
              <a:t>allertongrangeschool</a:t>
            </a:r>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	@allertongrangeschool</a:t>
            </a:r>
          </a:p>
          <a:p>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	</a:t>
            </a:r>
            <a:r>
              <a:rPr lang="en-GB" b="1" dirty="0">
                <a:solidFill>
                  <a:schemeClr val="bg1"/>
                </a:solidFill>
                <a:latin typeface="Century Gothic" panose="020B0502020202020204" pitchFamily="34" charset="0"/>
              </a:rPr>
              <a:t>www.allertongrange.com</a:t>
            </a:r>
          </a:p>
          <a:p>
            <a:endParaRPr lang="en-GB" dirty="0">
              <a:solidFill>
                <a:schemeClr val="bg1"/>
              </a:solidFill>
            </a:endParaRPr>
          </a:p>
        </p:txBody>
      </p:sp>
      <p:pic>
        <p:nvPicPr>
          <p:cNvPr id="9" name="Picture 2" descr="Facebook logo white new. Wasting arrows archery reno">
            <a:extLst>
              <a:ext uri="{FF2B5EF4-FFF2-40B4-BE49-F238E27FC236}">
                <a16:creationId xmlns:a16="http://schemas.microsoft.com/office/drawing/2014/main" id="{C9C774BD-D868-8D17-7745-B45E55499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404" y="5523345"/>
            <a:ext cx="246432" cy="246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logo white new. Black and png edigital">
            <a:extLst>
              <a:ext uri="{FF2B5EF4-FFF2-40B4-BE49-F238E27FC236}">
                <a16:creationId xmlns:a16="http://schemas.microsoft.com/office/drawing/2014/main" id="{D419317C-2877-DF42-9901-8ECD77FFE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404" y="5801065"/>
            <a:ext cx="246432" cy="2464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urple shield with white text and a flower&#10;&#10;AI-generated content may be incorrect.">
            <a:extLst>
              <a:ext uri="{FF2B5EF4-FFF2-40B4-BE49-F238E27FC236}">
                <a16:creationId xmlns:a16="http://schemas.microsoft.com/office/drawing/2014/main" id="{1D8A8325-23FF-BE54-214B-17ADE22D8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55" y="3517734"/>
            <a:ext cx="1183913" cy="1587211"/>
          </a:xfrm>
          <a:prstGeom prst="rect">
            <a:avLst/>
          </a:prstGeom>
        </p:spPr>
      </p:pic>
    </p:spTree>
    <p:extLst>
      <p:ext uri="{BB962C8B-B14F-4D97-AF65-F5344CB8AC3E}">
        <p14:creationId xmlns:p14="http://schemas.microsoft.com/office/powerpoint/2010/main" val="5642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A4F77-7463-7529-DF8D-C87B0D0D9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C0503-BED3-C552-0647-63CB3FB08A30}"/>
              </a:ext>
            </a:extLst>
          </p:cNvPr>
          <p:cNvSpPr>
            <a:spLocks noGrp="1"/>
          </p:cNvSpPr>
          <p:nvPr>
            <p:ph type="ctrTitle"/>
          </p:nvPr>
        </p:nvSpPr>
        <p:spPr/>
        <p:txBody>
          <a:bodyPr/>
          <a:lstStyle/>
          <a:p>
            <a:r>
              <a:rPr lang="en-GB" b="1" dirty="0">
                <a:solidFill>
                  <a:schemeClr val="bg2"/>
                </a:solidFill>
              </a:rPr>
              <a:t>UCAS 2025-26</a:t>
            </a:r>
            <a:br>
              <a:rPr lang="en-GB" b="1" dirty="0">
                <a:solidFill>
                  <a:schemeClr val="bg2"/>
                </a:solidFill>
              </a:rPr>
            </a:br>
            <a:r>
              <a:rPr lang="en-GB" b="1" dirty="0">
                <a:solidFill>
                  <a:schemeClr val="bg2"/>
                </a:solidFill>
              </a:rPr>
              <a:t>Parent Information</a:t>
            </a:r>
          </a:p>
        </p:txBody>
      </p:sp>
      <p:pic>
        <p:nvPicPr>
          <p:cNvPr id="4" name="Picture 3" descr="Image result for ucas">
            <a:hlinkClick r:id="rId2"/>
            <a:extLst>
              <a:ext uri="{FF2B5EF4-FFF2-40B4-BE49-F238E27FC236}">
                <a16:creationId xmlns:a16="http://schemas.microsoft.com/office/drawing/2014/main" id="{A2E30F84-EEF0-2B98-F6FA-491E33C625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473" y="4870585"/>
            <a:ext cx="4198620" cy="1401445"/>
          </a:xfrm>
          <a:prstGeom prst="rect">
            <a:avLst/>
          </a:prstGeom>
          <a:noFill/>
          <a:ln>
            <a:noFill/>
          </a:ln>
        </p:spPr>
      </p:pic>
      <p:pic>
        <p:nvPicPr>
          <p:cNvPr id="6" name="Picture 5">
            <a:extLst>
              <a:ext uri="{FF2B5EF4-FFF2-40B4-BE49-F238E27FC236}">
                <a16:creationId xmlns:a16="http://schemas.microsoft.com/office/drawing/2014/main" id="{B4C536DE-0936-70D5-4060-5E6E53E2C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6851"/>
            <a:ext cx="12203348" cy="1061691"/>
          </a:xfrm>
          <a:prstGeom prst="rect">
            <a:avLst/>
          </a:prstGeom>
        </p:spPr>
      </p:pic>
      <p:pic>
        <p:nvPicPr>
          <p:cNvPr id="7" name="Picture 6">
            <a:extLst>
              <a:ext uri="{FF2B5EF4-FFF2-40B4-BE49-F238E27FC236}">
                <a16:creationId xmlns:a16="http://schemas.microsoft.com/office/drawing/2014/main" id="{523533D8-9F34-E3DD-7569-BBFCE82AA3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9425" y="126787"/>
            <a:ext cx="1166526" cy="1563901"/>
          </a:xfrm>
          <a:prstGeom prst="rect">
            <a:avLst/>
          </a:prstGeom>
        </p:spPr>
      </p:pic>
    </p:spTree>
    <p:extLst>
      <p:ext uri="{BB962C8B-B14F-4D97-AF65-F5344CB8AC3E}">
        <p14:creationId xmlns:p14="http://schemas.microsoft.com/office/powerpoint/2010/main" val="244713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195BFEB-F0F1-4E6E-A281-64A8CD1408C2}"/>
              </a:ext>
            </a:extLst>
          </p:cNvPr>
          <p:cNvSpPr>
            <a:spLocks noGrp="1"/>
          </p:cNvSpPr>
          <p:nvPr>
            <p:ph type="dt" sz="half" idx="2"/>
          </p:nvPr>
        </p:nvSpPr>
        <p:spPr/>
        <p:txBody>
          <a:bodyPr/>
          <a:lstStyle/>
          <a:p>
            <a:fld id="{E13ED7F5-D386-9F4E-93F6-FF04FAB3DF3D}" type="datetime4">
              <a:rPr lang="en-GB" smtClean="0"/>
              <a:t>24 September 2025</a:t>
            </a:fld>
            <a:endParaRPr lang="en-US"/>
          </a:p>
        </p:txBody>
      </p:sp>
      <p:sp>
        <p:nvSpPr>
          <p:cNvPr id="7" name="Slide Number Placeholder 6">
            <a:extLst>
              <a:ext uri="{FF2B5EF4-FFF2-40B4-BE49-F238E27FC236}">
                <a16:creationId xmlns:a16="http://schemas.microsoft.com/office/drawing/2014/main" id="{7C785E20-ED85-4975-B0AD-9687323D46D6}"/>
              </a:ext>
            </a:extLst>
          </p:cNvPr>
          <p:cNvSpPr>
            <a:spLocks noGrp="1"/>
          </p:cNvSpPr>
          <p:nvPr>
            <p:ph type="sldNum" sz="quarter" idx="4"/>
          </p:nvPr>
        </p:nvSpPr>
        <p:spPr/>
        <p:txBody>
          <a:bodyPr/>
          <a:lstStyle/>
          <a:p>
            <a:r>
              <a:rPr lang="en-US"/>
              <a:t>|   </a:t>
            </a:r>
            <a:fld id="{D7A593A7-184A-6D43-8A36-702213271FF9}" type="slidenum">
              <a:rPr lang="en-US" smtClean="0"/>
              <a:pPr/>
              <a:t>4</a:t>
            </a:fld>
            <a:endParaRPr lang="en-US"/>
          </a:p>
        </p:txBody>
      </p:sp>
      <p:sp>
        <p:nvSpPr>
          <p:cNvPr id="8" name="Footer Placeholder 7">
            <a:extLst>
              <a:ext uri="{FF2B5EF4-FFF2-40B4-BE49-F238E27FC236}">
                <a16:creationId xmlns:a16="http://schemas.microsoft.com/office/drawing/2014/main" id="{06648065-B8BE-408F-8671-CCB7B45EFC14}"/>
              </a:ext>
            </a:extLst>
          </p:cNvPr>
          <p:cNvSpPr>
            <a:spLocks noGrp="1"/>
          </p:cNvSpPr>
          <p:nvPr>
            <p:ph type="ftr" sz="quarter" idx="3"/>
          </p:nvPr>
        </p:nvSpPr>
        <p:spPr/>
        <p:txBody>
          <a:bodyPr/>
          <a:lstStyle/>
          <a:p>
            <a:r>
              <a:rPr lang="en-US" dirty="0"/>
              <a:t>Security marking: </a:t>
            </a:r>
            <a:r>
              <a:rPr lang="en-US" b="1" dirty="0"/>
              <a:t>PUBLIC</a:t>
            </a:r>
          </a:p>
        </p:txBody>
      </p:sp>
      <p:sp>
        <p:nvSpPr>
          <p:cNvPr id="9" name="Title 8">
            <a:extLst>
              <a:ext uri="{FF2B5EF4-FFF2-40B4-BE49-F238E27FC236}">
                <a16:creationId xmlns:a16="http://schemas.microsoft.com/office/drawing/2014/main" id="{1019B8D0-0021-44D9-B2C5-4EDA505BE45F}"/>
              </a:ext>
            </a:extLst>
          </p:cNvPr>
          <p:cNvSpPr>
            <a:spLocks noGrp="1"/>
          </p:cNvSpPr>
          <p:nvPr>
            <p:ph type="title" idx="4294967295"/>
          </p:nvPr>
        </p:nvSpPr>
        <p:spPr>
          <a:xfrm>
            <a:off x="353325" y="1"/>
            <a:ext cx="10147300" cy="1358900"/>
          </a:xfrm>
        </p:spPr>
        <p:txBody>
          <a:bodyPr/>
          <a:lstStyle/>
          <a:p>
            <a:r>
              <a:rPr lang="en-GB" dirty="0">
                <a:solidFill>
                  <a:schemeClr val="bg2"/>
                </a:solidFill>
                <a:latin typeface="Roboto "/>
              </a:rPr>
              <a:t>What is UCAS? </a:t>
            </a:r>
          </a:p>
        </p:txBody>
      </p:sp>
      <p:sp>
        <p:nvSpPr>
          <p:cNvPr id="29" name="TextBox 28">
            <a:extLst>
              <a:ext uri="{FF2B5EF4-FFF2-40B4-BE49-F238E27FC236}">
                <a16:creationId xmlns:a16="http://schemas.microsoft.com/office/drawing/2014/main" id="{A761D91C-B393-4D89-84F4-6CBDADBFA574}"/>
              </a:ext>
            </a:extLst>
          </p:cNvPr>
          <p:cNvSpPr txBox="1"/>
          <p:nvPr/>
        </p:nvSpPr>
        <p:spPr>
          <a:xfrm>
            <a:off x="353325" y="1914735"/>
            <a:ext cx="11485351" cy="830997"/>
          </a:xfrm>
          <a:prstGeom prst="rect">
            <a:avLst/>
          </a:prstGeom>
          <a:noFill/>
        </p:spPr>
        <p:txBody>
          <a:bodyPr wrap="square">
            <a:spAutoFit/>
          </a:bodyPr>
          <a:lstStyle/>
          <a:p>
            <a:r>
              <a:rPr lang="en-GB" sz="2400" dirty="0">
                <a:solidFill>
                  <a:schemeClr val="bg2"/>
                </a:solidFill>
                <a:latin typeface="Arial" panose="020B0604020202020204" pitchFamily="34" charset="0"/>
                <a:ea typeface="Roboto Light" panose="02000000000000000000" pitchFamily="2" charset="0"/>
                <a:cs typeface="Arial" panose="020B0604020202020204" pitchFamily="34" charset="0"/>
              </a:rPr>
              <a:t>UCAS is an </a:t>
            </a:r>
            <a:r>
              <a:rPr lang="en-GB" sz="2400" b="1" dirty="0">
                <a:solidFill>
                  <a:schemeClr val="bg2"/>
                </a:solidFill>
                <a:latin typeface="Arial" panose="020B0604020202020204" pitchFamily="34" charset="0"/>
                <a:ea typeface="Roboto Light" panose="02000000000000000000" pitchFamily="2" charset="0"/>
                <a:cs typeface="Arial" panose="020B0604020202020204" pitchFamily="34" charset="0"/>
              </a:rPr>
              <a:t>independent charity </a:t>
            </a:r>
            <a:r>
              <a:rPr lang="en-GB" sz="2400" dirty="0">
                <a:solidFill>
                  <a:schemeClr val="bg2"/>
                </a:solidFill>
                <a:latin typeface="Arial" panose="020B0604020202020204" pitchFamily="34" charset="0"/>
                <a:ea typeface="Roboto Light" panose="02000000000000000000" pitchFamily="2" charset="0"/>
                <a:cs typeface="Arial" panose="020B0604020202020204" pitchFamily="34" charset="0"/>
              </a:rPr>
              <a:t>providing information, </a:t>
            </a:r>
            <a:r>
              <a:rPr lang="en-GB" sz="2400" u="sng" dirty="0">
                <a:solidFill>
                  <a:schemeClr val="bg2"/>
                </a:solidFill>
                <a:latin typeface="Arial" panose="020B0604020202020204" pitchFamily="34" charset="0"/>
                <a:ea typeface="Roboto Light" panose="02000000000000000000" pitchFamily="2" charset="0"/>
                <a:cs typeface="Arial" panose="020B0604020202020204" pitchFamily="34" charset="0"/>
              </a:rPr>
              <a:t>advice</a:t>
            </a:r>
            <a:r>
              <a:rPr lang="en-GB" sz="2400" dirty="0">
                <a:solidFill>
                  <a:schemeClr val="bg2"/>
                </a:solidFill>
                <a:latin typeface="Arial" panose="020B0604020202020204" pitchFamily="34" charset="0"/>
                <a:ea typeface="Roboto Light" panose="02000000000000000000" pitchFamily="2" charset="0"/>
                <a:cs typeface="Arial" panose="020B0604020202020204" pitchFamily="34" charset="0"/>
              </a:rPr>
              <a:t> and admissions services. </a:t>
            </a:r>
          </a:p>
        </p:txBody>
      </p:sp>
      <p:graphicFrame>
        <p:nvGraphicFramePr>
          <p:cNvPr id="11" name="Diagram 10">
            <a:extLst>
              <a:ext uri="{FF2B5EF4-FFF2-40B4-BE49-F238E27FC236}">
                <a16:creationId xmlns:a16="http://schemas.microsoft.com/office/drawing/2014/main" id="{A3C734DF-3FB4-4940-8723-7FB09B022327}"/>
              </a:ext>
            </a:extLst>
          </p:cNvPr>
          <p:cNvGraphicFramePr/>
          <p:nvPr/>
        </p:nvGraphicFramePr>
        <p:xfrm>
          <a:off x="353325" y="2135521"/>
          <a:ext cx="11266715"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93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38753" y="2917372"/>
            <a:ext cx="3566160" cy="3093719"/>
          </a:xfrm>
          <a:prstGeom prst="roundRect">
            <a:avLst/>
          </a:prstGeom>
          <a:solidFill>
            <a:srgbClr val="AE99F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rPr>
              <a:t>We aim for all our students to have completed their applications by October half term with all applications sent off by early December</a:t>
            </a:r>
          </a:p>
        </p:txBody>
      </p:sp>
      <p:pic>
        <p:nvPicPr>
          <p:cNvPr id="3" name="Picture 2" descr="A close up of a text&#10;&#10;AI-generated content may be incorrect.">
            <a:extLst>
              <a:ext uri="{FF2B5EF4-FFF2-40B4-BE49-F238E27FC236}">
                <a16:creationId xmlns:a16="http://schemas.microsoft.com/office/drawing/2014/main" id="{BCBBFE51-7C3E-2216-9E37-F3EDB9E6D521}"/>
              </a:ext>
            </a:extLst>
          </p:cNvPr>
          <p:cNvPicPr>
            <a:picLocks noChangeAspect="1"/>
          </p:cNvPicPr>
          <p:nvPr/>
        </p:nvPicPr>
        <p:blipFill>
          <a:blip r:embed="rId4"/>
          <a:stretch>
            <a:fillRect/>
          </a:stretch>
        </p:blipFill>
        <p:spPr>
          <a:xfrm>
            <a:off x="96688" y="0"/>
            <a:ext cx="8449882" cy="6858000"/>
          </a:xfrm>
          <a:prstGeom prst="rect">
            <a:avLst/>
          </a:prstGeom>
        </p:spPr>
      </p:pic>
      <p:sp>
        <p:nvSpPr>
          <p:cNvPr id="7" name="TextBox 6">
            <a:extLst>
              <a:ext uri="{FF2B5EF4-FFF2-40B4-BE49-F238E27FC236}">
                <a16:creationId xmlns:a16="http://schemas.microsoft.com/office/drawing/2014/main" id="{A6A6BB90-90D7-4794-A5C4-0618AD5B8406}"/>
              </a:ext>
            </a:extLst>
          </p:cNvPr>
          <p:cNvSpPr txBox="1"/>
          <p:nvPr/>
        </p:nvSpPr>
        <p:spPr>
          <a:xfrm>
            <a:off x="8546570" y="4550"/>
            <a:ext cx="3647213" cy="2308324"/>
          </a:xfrm>
          <a:prstGeom prst="rect">
            <a:avLst/>
          </a:prstGeom>
          <a:noFill/>
        </p:spPr>
        <p:txBody>
          <a:bodyPr wrap="square" rtlCol="0">
            <a:spAutoFit/>
          </a:bodyPr>
          <a:lstStyle/>
          <a:p>
            <a:pPr defTabSz="609585">
              <a:defRPr/>
            </a:pPr>
            <a:r>
              <a:rPr lang="en-US" sz="4800" b="1" dirty="0">
                <a:solidFill>
                  <a:schemeClr val="bg2"/>
                </a:solidFill>
                <a:latin typeface="Roboto "/>
                <a:ea typeface="Roboto Black" panose="02000000000000000000" pitchFamily="2" charset="0"/>
                <a:cs typeface="Arial"/>
              </a:rPr>
              <a:t>When to apply 2026 entry </a:t>
            </a:r>
          </a:p>
        </p:txBody>
      </p:sp>
    </p:spTree>
    <p:custDataLst>
      <p:tags r:id="rId1"/>
    </p:custDataLst>
    <p:extLst>
      <p:ext uri="{BB962C8B-B14F-4D97-AF65-F5344CB8AC3E}">
        <p14:creationId xmlns:p14="http://schemas.microsoft.com/office/powerpoint/2010/main" val="10844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a:extLst>
              <a:ext uri="{FF2B5EF4-FFF2-40B4-BE49-F238E27FC236}">
                <a16:creationId xmlns:a16="http://schemas.microsoft.com/office/drawing/2014/main" id="{1F1039FA-77AA-36BB-5869-D888554FFF40}"/>
              </a:ext>
            </a:extLst>
          </p:cNvPr>
          <p:cNvSpPr>
            <a:spLocks noGrp="1"/>
          </p:cNvSpPr>
          <p:nvPr>
            <p:ph type="dt" sz="half" idx="2"/>
          </p:nvPr>
        </p:nvSpPr>
        <p:spPr/>
        <p:txBody>
          <a:bodyPr/>
          <a:lstStyle/>
          <a:p>
            <a:pPr defTabSz="609585">
              <a:spcAft>
                <a:spcPts val="800"/>
              </a:spcAft>
              <a:defRPr/>
            </a:pPr>
            <a:fld id="{E13ED7F5-D386-9F4E-93F6-FF04FAB3DF3D}" type="datetime4">
              <a:rPr lang="en-GB">
                <a:solidFill>
                  <a:srgbClr val="1F2834"/>
                </a:solidFill>
                <a:latin typeface="Calibri" panose="020F0502020204030204"/>
              </a:rPr>
              <a:pPr defTabSz="609585">
                <a:spcAft>
                  <a:spcPts val="800"/>
                </a:spcAft>
                <a:defRPr/>
              </a:pPr>
              <a:t>24 September 2025</a:t>
            </a:fld>
            <a:endParaRPr lang="en-US">
              <a:solidFill>
                <a:srgbClr val="1F2834"/>
              </a:solidFill>
              <a:latin typeface="Calibri" panose="020F0502020204030204"/>
            </a:endParaRPr>
          </a:p>
        </p:txBody>
      </p:sp>
      <p:sp>
        <p:nvSpPr>
          <p:cNvPr id="31" name="Slide Number Placeholder 4">
            <a:extLst>
              <a:ext uri="{FF2B5EF4-FFF2-40B4-BE49-F238E27FC236}">
                <a16:creationId xmlns:a16="http://schemas.microsoft.com/office/drawing/2014/main" id="{29EF6172-6973-3D6F-2B10-E00001EEC573}"/>
              </a:ext>
            </a:extLst>
          </p:cNvPr>
          <p:cNvSpPr>
            <a:spLocks noGrp="1"/>
          </p:cNvSpPr>
          <p:nvPr>
            <p:ph type="sldNum" sz="quarter" idx="4"/>
          </p:nvPr>
        </p:nvSpPr>
        <p:spPr/>
        <p:txBody>
          <a:bodyPr/>
          <a:lstStyle/>
          <a:p>
            <a:pPr defTabSz="609585">
              <a:spcAft>
                <a:spcPts val="800"/>
              </a:spcAft>
              <a:defRPr/>
            </a:pPr>
            <a:r>
              <a:rPr lang="en-US">
                <a:solidFill>
                  <a:srgbClr val="1F2834"/>
                </a:solidFill>
                <a:latin typeface="Calibri" panose="020F0502020204030204"/>
              </a:rPr>
              <a:t>|   </a:t>
            </a:r>
            <a:fld id="{D7A593A7-184A-6D43-8A36-702213271FF9}" type="slidenum">
              <a:rPr lang="en-US">
                <a:solidFill>
                  <a:srgbClr val="1F2834"/>
                </a:solidFill>
                <a:latin typeface="Calibri" panose="020F0502020204030204"/>
              </a:rPr>
              <a:pPr defTabSz="609585">
                <a:spcAft>
                  <a:spcPts val="800"/>
                </a:spcAft>
                <a:defRPr/>
              </a:pPr>
              <a:t>6</a:t>
            </a:fld>
            <a:endParaRPr lang="en-US">
              <a:solidFill>
                <a:srgbClr val="1F2834"/>
              </a:solidFill>
              <a:latin typeface="Calibri" panose="020F0502020204030204"/>
            </a:endParaRPr>
          </a:p>
        </p:txBody>
      </p:sp>
      <p:sp>
        <p:nvSpPr>
          <p:cNvPr id="33" name="Footer Placeholder 5">
            <a:extLst>
              <a:ext uri="{FF2B5EF4-FFF2-40B4-BE49-F238E27FC236}">
                <a16:creationId xmlns:a16="http://schemas.microsoft.com/office/drawing/2014/main" id="{4C82102F-6586-D6FD-0E6B-A992A7968F3C}"/>
              </a:ext>
            </a:extLst>
          </p:cNvPr>
          <p:cNvSpPr>
            <a:spLocks noGrp="1"/>
          </p:cNvSpPr>
          <p:nvPr>
            <p:ph type="ftr" sz="quarter" idx="3"/>
          </p:nvPr>
        </p:nvSpPr>
        <p:spPr/>
        <p:txBody>
          <a:bodyPr/>
          <a:lstStyle/>
          <a:p>
            <a:pPr defTabSz="609585">
              <a:spcAft>
                <a:spcPts val="800"/>
              </a:spcAft>
              <a:defRPr/>
            </a:pPr>
            <a:r>
              <a:rPr lang="en-US" dirty="0">
                <a:solidFill>
                  <a:srgbClr val="1F2834"/>
                </a:solidFill>
                <a:latin typeface="Calibri" panose="020F0502020204030204"/>
              </a:rPr>
              <a:t>Security marking: </a:t>
            </a:r>
            <a:r>
              <a:rPr lang="en-US" b="1" dirty="0">
                <a:solidFill>
                  <a:srgbClr val="1F2834"/>
                </a:solidFill>
                <a:latin typeface="Calibri" panose="020F0502020204030204"/>
              </a:rPr>
              <a:t>PUBLIC</a:t>
            </a:r>
          </a:p>
        </p:txBody>
      </p:sp>
      <p:sp>
        <p:nvSpPr>
          <p:cNvPr id="21" name="Title 20">
            <a:extLst>
              <a:ext uri="{FF2B5EF4-FFF2-40B4-BE49-F238E27FC236}">
                <a16:creationId xmlns:a16="http://schemas.microsoft.com/office/drawing/2014/main" id="{D47C70A5-8D8C-45D2-8B69-E8C8FDB1F681}"/>
              </a:ext>
            </a:extLst>
          </p:cNvPr>
          <p:cNvSpPr>
            <a:spLocks noGrp="1"/>
          </p:cNvSpPr>
          <p:nvPr>
            <p:ph type="title" idx="4294967295"/>
          </p:nvPr>
        </p:nvSpPr>
        <p:spPr>
          <a:xfrm>
            <a:off x="409997" y="149128"/>
            <a:ext cx="10149417" cy="1356784"/>
          </a:xfrm>
        </p:spPr>
        <p:txBody>
          <a:bodyPr wrap="none" anchor="b">
            <a:normAutofit/>
          </a:bodyPr>
          <a:lstStyle/>
          <a:p>
            <a:r>
              <a:rPr lang="en-GB" dirty="0">
                <a:solidFill>
                  <a:schemeClr val="bg2"/>
                </a:solidFill>
              </a:rPr>
              <a:t>Key facts</a:t>
            </a:r>
          </a:p>
        </p:txBody>
      </p:sp>
      <p:graphicFrame>
        <p:nvGraphicFramePr>
          <p:cNvPr id="25" name="Content Placeholder 22">
            <a:extLst>
              <a:ext uri="{FF2B5EF4-FFF2-40B4-BE49-F238E27FC236}">
                <a16:creationId xmlns:a16="http://schemas.microsoft.com/office/drawing/2014/main" id="{3C2FEAEF-CD7A-9100-2C99-B172F5B83FCF}"/>
              </a:ext>
            </a:extLst>
          </p:cNvPr>
          <p:cNvGraphicFramePr/>
          <p:nvPr>
            <p:extLst>
              <p:ext uri="{D42A27DB-BD31-4B8C-83A1-F6EECF244321}">
                <p14:modId xmlns:p14="http://schemas.microsoft.com/office/powerpoint/2010/main" val="448555639"/>
              </p:ext>
            </p:extLst>
          </p:nvPr>
        </p:nvGraphicFramePr>
        <p:xfrm>
          <a:off x="286977" y="1907625"/>
          <a:ext cx="11368905" cy="414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4467497" y="670560"/>
            <a:ext cx="5808617" cy="1611086"/>
          </a:xfrm>
          <a:prstGeom prst="roundRect">
            <a:avLst/>
          </a:prstGeom>
          <a:solidFill>
            <a:srgbClr val="AE99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Students pay for their application with a debit card just like any other online payment.</a:t>
            </a:r>
          </a:p>
          <a:p>
            <a:r>
              <a:rPr lang="en-GB" dirty="0">
                <a:solidFill>
                  <a:schemeClr val="tx1"/>
                </a:solidFill>
              </a:rPr>
              <a:t>16-19 bursary scheme- students who are eligible for this are able to cover the cost through their bursary.</a:t>
            </a:r>
          </a:p>
        </p:txBody>
      </p:sp>
    </p:spTree>
    <p:custDataLst>
      <p:tags r:id="rId1"/>
    </p:custDataLst>
    <p:extLst>
      <p:ext uri="{BB962C8B-B14F-4D97-AF65-F5344CB8AC3E}">
        <p14:creationId xmlns:p14="http://schemas.microsoft.com/office/powerpoint/2010/main" val="20086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5EB98E-6325-45E1-BD2C-A74BFA3758F0}"/>
              </a:ext>
            </a:extLst>
          </p:cNvPr>
          <p:cNvSpPr>
            <a:spLocks noGrp="1"/>
          </p:cNvSpPr>
          <p:nvPr>
            <p:ph type="dt" sz="half" idx="2"/>
          </p:nvPr>
        </p:nvSpPr>
        <p:spPr/>
        <p:txBody>
          <a:bodyPr/>
          <a:lstStyle/>
          <a:p>
            <a:fld id="{E13ED7F5-D386-9F4E-93F6-FF04FAB3DF3D}" type="datetime4">
              <a:rPr lang="en-GB" smtClean="0"/>
              <a:pPr/>
              <a:t>24 September 2025</a:t>
            </a:fld>
            <a:endParaRPr lang="en-US"/>
          </a:p>
        </p:txBody>
      </p:sp>
      <p:sp>
        <p:nvSpPr>
          <p:cNvPr id="4" name="Slide Number Placeholder 3">
            <a:extLst>
              <a:ext uri="{FF2B5EF4-FFF2-40B4-BE49-F238E27FC236}">
                <a16:creationId xmlns:a16="http://schemas.microsoft.com/office/drawing/2014/main" id="{E949C728-BB8D-4212-9A22-EE6958732CFE}"/>
              </a:ext>
            </a:extLst>
          </p:cNvPr>
          <p:cNvSpPr>
            <a:spLocks noGrp="1"/>
          </p:cNvSpPr>
          <p:nvPr>
            <p:ph type="sldNum" sz="quarter" idx="4"/>
          </p:nvPr>
        </p:nvSpPr>
        <p:spPr/>
        <p:txBody>
          <a:bodyPr/>
          <a:lstStyle/>
          <a:p>
            <a:r>
              <a:rPr lang="en-US"/>
              <a:t>|   </a:t>
            </a:r>
            <a:fld id="{D7A593A7-184A-6D43-8A36-702213271FF9}" type="slidenum">
              <a:rPr lang="en-US" smtClean="0"/>
              <a:pPr/>
              <a:t>7</a:t>
            </a:fld>
            <a:endParaRPr lang="en-US"/>
          </a:p>
        </p:txBody>
      </p:sp>
      <p:sp>
        <p:nvSpPr>
          <p:cNvPr id="8" name="Content Placeholder 7">
            <a:extLst>
              <a:ext uri="{FF2B5EF4-FFF2-40B4-BE49-F238E27FC236}">
                <a16:creationId xmlns:a16="http://schemas.microsoft.com/office/drawing/2014/main" id="{EC17FF44-29E6-474B-AE83-BA249FF2919B}"/>
              </a:ext>
            </a:extLst>
          </p:cNvPr>
          <p:cNvSpPr>
            <a:spLocks noGrp="1"/>
          </p:cNvSpPr>
          <p:nvPr>
            <p:ph idx="4294967295"/>
          </p:nvPr>
        </p:nvSpPr>
        <p:spPr>
          <a:xfrm>
            <a:off x="377302" y="1482977"/>
            <a:ext cx="11425767" cy="4883388"/>
          </a:xfrm>
        </p:spPr>
        <p:txBody>
          <a:bodyPr>
            <a:normAutofit lnSpcReduction="10000"/>
          </a:bodyPr>
          <a:lstStyle/>
          <a:p>
            <a:pPr>
              <a:lnSpc>
                <a:spcPct val="100000"/>
              </a:lnSpc>
              <a:spcBef>
                <a:spcPts val="400"/>
              </a:spcBef>
              <a:spcAft>
                <a:spcPts val="400"/>
              </a:spcAft>
              <a:buClr>
                <a:srgbClr val="FB705B"/>
              </a:buClr>
            </a:pPr>
            <a:r>
              <a:rPr lang="en-GB" sz="2133" b="1" dirty="0">
                <a:solidFill>
                  <a:schemeClr val="bg2"/>
                </a:solidFill>
                <a:latin typeface="Arial" panose="020B0604020202020204" pitchFamily="34" charset="0"/>
              </a:rPr>
              <a:t>Style</a:t>
            </a:r>
            <a:r>
              <a:rPr lang="en-GB" sz="2133" dirty="0">
                <a:solidFill>
                  <a:schemeClr val="bg2"/>
                </a:solidFill>
                <a:latin typeface="Arial" panose="020B0604020202020204" pitchFamily="34" charset="0"/>
              </a:rPr>
              <a:t> – from traditional, with a </a:t>
            </a:r>
            <a:r>
              <a:rPr lang="en-US" sz="2133" dirty="0">
                <a:solidFill>
                  <a:schemeClr val="bg2"/>
                </a:solidFill>
                <a:latin typeface="Arial" panose="020B0604020202020204" pitchFamily="34" charset="0"/>
              </a:rPr>
              <a:t>focus on subject-based courses and research, to modern universities/colleges, with a greater focus on vocational courses.</a:t>
            </a:r>
          </a:p>
          <a:p>
            <a:pPr>
              <a:lnSpc>
                <a:spcPct val="100000"/>
              </a:lnSpc>
              <a:spcBef>
                <a:spcPts val="400"/>
              </a:spcBef>
              <a:spcAft>
                <a:spcPts val="400"/>
              </a:spcAft>
              <a:buClr>
                <a:srgbClr val="FB705B"/>
              </a:buClr>
            </a:pPr>
            <a:r>
              <a:rPr lang="en-US" sz="2133" b="1" dirty="0">
                <a:solidFill>
                  <a:schemeClr val="bg2"/>
                </a:solidFill>
                <a:latin typeface="Arial" panose="020B0604020202020204" pitchFamily="34" charset="0"/>
              </a:rPr>
              <a:t>Location</a:t>
            </a:r>
            <a:r>
              <a:rPr lang="en-US" sz="2133" dirty="0">
                <a:solidFill>
                  <a:schemeClr val="bg2"/>
                </a:solidFill>
                <a:latin typeface="Arial" panose="020B0604020202020204" pitchFamily="34" charset="0"/>
              </a:rPr>
              <a:t> </a:t>
            </a:r>
            <a:r>
              <a:rPr lang="en-GB" sz="2133" dirty="0">
                <a:solidFill>
                  <a:schemeClr val="bg2"/>
                </a:solidFill>
                <a:latin typeface="Arial" panose="020B0604020202020204" pitchFamily="34" charset="0"/>
              </a:rPr>
              <a:t>– </a:t>
            </a:r>
            <a:r>
              <a:rPr lang="en-US" sz="2133" dirty="0">
                <a:solidFill>
                  <a:schemeClr val="bg2"/>
                </a:solidFill>
                <a:latin typeface="Arial" panose="020B0604020202020204" pitchFamily="34" charset="0"/>
              </a:rPr>
              <a:t>some are in large cities, others in small towns, by the coast or in the countryside – it’s all a major influence on the environment and lifestyle.</a:t>
            </a:r>
          </a:p>
          <a:p>
            <a:pPr>
              <a:lnSpc>
                <a:spcPct val="100000"/>
              </a:lnSpc>
              <a:spcBef>
                <a:spcPts val="400"/>
              </a:spcBef>
              <a:spcAft>
                <a:spcPts val="400"/>
              </a:spcAft>
              <a:buClr>
                <a:srgbClr val="FB705B"/>
              </a:buClr>
            </a:pPr>
            <a:r>
              <a:rPr lang="en-US" sz="2133" b="1" dirty="0">
                <a:solidFill>
                  <a:schemeClr val="bg2"/>
                </a:solidFill>
                <a:latin typeface="Arial" panose="020B0604020202020204" pitchFamily="34" charset="0"/>
              </a:rPr>
              <a:t>Size</a:t>
            </a:r>
            <a:r>
              <a:rPr lang="en-US" sz="2133" dirty="0">
                <a:solidFill>
                  <a:schemeClr val="bg2"/>
                </a:solidFill>
                <a:latin typeface="Arial" panose="020B0604020202020204" pitchFamily="34" charset="0"/>
              </a:rPr>
              <a:t> </a:t>
            </a:r>
            <a:r>
              <a:rPr lang="en-GB" sz="2133" dirty="0">
                <a:solidFill>
                  <a:schemeClr val="bg2"/>
                </a:solidFill>
                <a:latin typeface="Arial" panose="020B0604020202020204" pitchFamily="34" charset="0"/>
              </a:rPr>
              <a:t>– </a:t>
            </a:r>
            <a:r>
              <a:rPr lang="en-US" sz="2133" dirty="0">
                <a:solidFill>
                  <a:schemeClr val="bg2"/>
                </a:solidFill>
                <a:latin typeface="Arial" panose="020B0604020202020204" pitchFamily="34" charset="0"/>
              </a:rPr>
              <a:t>larger universities can have more than 20,000 students, whereas some of the smallest have only a few thousand.</a:t>
            </a:r>
          </a:p>
          <a:p>
            <a:pPr>
              <a:lnSpc>
                <a:spcPct val="100000"/>
              </a:lnSpc>
              <a:spcBef>
                <a:spcPts val="400"/>
              </a:spcBef>
              <a:spcAft>
                <a:spcPts val="400"/>
              </a:spcAft>
              <a:buClr>
                <a:srgbClr val="FB705B"/>
              </a:buClr>
            </a:pPr>
            <a:r>
              <a:rPr lang="en-US" sz="2133" b="1" dirty="0">
                <a:solidFill>
                  <a:schemeClr val="bg2"/>
                </a:solidFill>
                <a:latin typeface="Arial" panose="020B0604020202020204" pitchFamily="34" charset="0"/>
              </a:rPr>
              <a:t>Culture and facilities </a:t>
            </a:r>
            <a:r>
              <a:rPr lang="en-GB" sz="2133" dirty="0">
                <a:solidFill>
                  <a:schemeClr val="bg2"/>
                </a:solidFill>
                <a:latin typeface="Arial" panose="020B0604020202020204" pitchFamily="34" charset="0"/>
              </a:rPr>
              <a:t>– </a:t>
            </a:r>
            <a:r>
              <a:rPr lang="en-US" sz="2133" dirty="0">
                <a:solidFill>
                  <a:schemeClr val="bg2"/>
                </a:solidFill>
                <a:latin typeface="Arial" panose="020B0604020202020204" pitchFamily="34" charset="0"/>
              </a:rPr>
              <a:t>influenced by a range of factors, including the diversity of students who attend. </a:t>
            </a:r>
          </a:p>
          <a:p>
            <a:pPr>
              <a:lnSpc>
                <a:spcPct val="100000"/>
              </a:lnSpc>
              <a:spcBef>
                <a:spcPts val="400"/>
              </a:spcBef>
              <a:spcAft>
                <a:spcPts val="400"/>
              </a:spcAft>
              <a:buClr>
                <a:srgbClr val="FB705B"/>
              </a:buClr>
            </a:pPr>
            <a:r>
              <a:rPr lang="en-US" sz="2133" b="1" dirty="0">
                <a:solidFill>
                  <a:schemeClr val="bg2"/>
                </a:solidFill>
                <a:latin typeface="Arial" panose="020B0604020202020204" pitchFamily="34" charset="0"/>
              </a:rPr>
              <a:t>What graduates do </a:t>
            </a:r>
            <a:r>
              <a:rPr lang="en-GB" sz="2133" dirty="0">
                <a:solidFill>
                  <a:schemeClr val="bg2"/>
                </a:solidFill>
                <a:latin typeface="Arial" panose="020B0604020202020204" pitchFamily="34" charset="0"/>
              </a:rPr>
              <a:t>– </a:t>
            </a:r>
            <a:r>
              <a:rPr lang="en-US" sz="2133" dirty="0">
                <a:solidFill>
                  <a:schemeClr val="bg2"/>
                </a:solidFill>
                <a:latin typeface="Arial" panose="020B0604020202020204" pitchFamily="34" charset="0"/>
              </a:rPr>
              <a:t>all universities collect destination statistics; it can be useful to find out what jobs or further study students go on to.</a:t>
            </a:r>
          </a:p>
          <a:p>
            <a:pPr>
              <a:lnSpc>
                <a:spcPct val="100000"/>
              </a:lnSpc>
              <a:spcBef>
                <a:spcPts val="400"/>
              </a:spcBef>
              <a:spcAft>
                <a:spcPts val="400"/>
              </a:spcAft>
              <a:buClr>
                <a:srgbClr val="FB705B"/>
              </a:buClr>
            </a:pPr>
            <a:r>
              <a:rPr lang="en-US" sz="2133" b="1" dirty="0">
                <a:solidFill>
                  <a:schemeClr val="bg2"/>
                </a:solidFill>
                <a:latin typeface="Arial" panose="020B0604020202020204" pitchFamily="34" charset="0"/>
              </a:rPr>
              <a:t>Tuition fees </a:t>
            </a:r>
            <a:r>
              <a:rPr lang="en-GB" sz="2133" dirty="0">
                <a:solidFill>
                  <a:schemeClr val="bg2"/>
                </a:solidFill>
                <a:latin typeface="Arial" panose="020B0604020202020204" pitchFamily="34" charset="0"/>
              </a:rPr>
              <a:t>– can </a:t>
            </a:r>
            <a:r>
              <a:rPr lang="en-US" sz="2133" dirty="0">
                <a:solidFill>
                  <a:schemeClr val="bg2"/>
                </a:solidFill>
                <a:latin typeface="Arial" panose="020B0604020202020204" pitchFamily="34" charset="0"/>
              </a:rPr>
              <a:t>vary between universities and colleges; check if there are scholarships or bursaries available. </a:t>
            </a:r>
          </a:p>
          <a:p>
            <a:pPr>
              <a:lnSpc>
                <a:spcPct val="100000"/>
              </a:lnSpc>
              <a:spcBef>
                <a:spcPts val="400"/>
              </a:spcBef>
              <a:spcAft>
                <a:spcPts val="400"/>
              </a:spcAft>
              <a:buClr>
                <a:srgbClr val="FB705B"/>
              </a:buClr>
            </a:pPr>
            <a:r>
              <a:rPr lang="en-US" sz="2133" b="1" dirty="0">
                <a:solidFill>
                  <a:schemeClr val="bg2"/>
                </a:solidFill>
                <a:latin typeface="Arial" panose="020B0604020202020204" pitchFamily="34" charset="0"/>
              </a:rPr>
              <a:t>Living costs </a:t>
            </a:r>
            <a:r>
              <a:rPr lang="en-GB" sz="2133" dirty="0">
                <a:solidFill>
                  <a:schemeClr val="bg2"/>
                </a:solidFill>
                <a:latin typeface="Arial" panose="020B0604020202020204" pitchFamily="34" charset="0"/>
              </a:rPr>
              <a:t>– </a:t>
            </a:r>
            <a:r>
              <a:rPr lang="en-US" sz="2133" dirty="0">
                <a:solidFill>
                  <a:schemeClr val="bg2"/>
                </a:solidFill>
                <a:latin typeface="Arial" panose="020B0604020202020204" pitchFamily="34" charset="0"/>
              </a:rPr>
              <a:t>accommodation, transport, and food can vary enormously. </a:t>
            </a:r>
          </a:p>
        </p:txBody>
      </p:sp>
      <p:sp>
        <p:nvSpPr>
          <p:cNvPr id="7" name="Title 6">
            <a:extLst>
              <a:ext uri="{FF2B5EF4-FFF2-40B4-BE49-F238E27FC236}">
                <a16:creationId xmlns:a16="http://schemas.microsoft.com/office/drawing/2014/main" id="{89BFFEFE-C188-495F-AF3F-81E3CDA36DB2}"/>
              </a:ext>
            </a:extLst>
          </p:cNvPr>
          <p:cNvSpPr>
            <a:spLocks noGrp="1"/>
          </p:cNvSpPr>
          <p:nvPr>
            <p:ph type="title" idx="4294967295"/>
          </p:nvPr>
        </p:nvSpPr>
        <p:spPr>
          <a:xfrm>
            <a:off x="0" y="0"/>
            <a:ext cx="10147300" cy="1358900"/>
          </a:xfrm>
        </p:spPr>
        <p:txBody>
          <a:bodyPr/>
          <a:lstStyle/>
          <a:p>
            <a:r>
              <a:rPr lang="en-GB" dirty="0">
                <a:solidFill>
                  <a:schemeClr val="bg2"/>
                </a:solidFill>
                <a:latin typeface="Roboto "/>
              </a:rPr>
              <a:t>Choosing the right place to study</a:t>
            </a:r>
          </a:p>
        </p:txBody>
      </p:sp>
    </p:spTree>
    <p:extLst>
      <p:ext uri="{BB962C8B-B14F-4D97-AF65-F5344CB8AC3E}">
        <p14:creationId xmlns:p14="http://schemas.microsoft.com/office/powerpoint/2010/main" val="182196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13FE91-FDCE-4E2A-9A45-9B79478B67FF}"/>
              </a:ext>
            </a:extLst>
          </p:cNvPr>
          <p:cNvSpPr>
            <a:spLocks noGrp="1"/>
          </p:cNvSpPr>
          <p:nvPr>
            <p:ph type="dt" sz="half" idx="2"/>
          </p:nvPr>
        </p:nvSpPr>
        <p:spPr/>
        <p:txBody>
          <a:bodyPr/>
          <a:lstStyle/>
          <a:p>
            <a:fld id="{E13ED7F5-D386-9F4E-93F6-FF04FAB3DF3D}" type="datetime4">
              <a:rPr lang="en-GB" smtClean="0"/>
              <a:t>24 September 2025</a:t>
            </a:fld>
            <a:endParaRPr lang="en-US"/>
          </a:p>
        </p:txBody>
      </p:sp>
      <p:sp>
        <p:nvSpPr>
          <p:cNvPr id="5" name="Slide Number Placeholder 4">
            <a:extLst>
              <a:ext uri="{FF2B5EF4-FFF2-40B4-BE49-F238E27FC236}">
                <a16:creationId xmlns:a16="http://schemas.microsoft.com/office/drawing/2014/main" id="{3BC91239-5314-48C2-96F6-43FC31AFD549}"/>
              </a:ext>
            </a:extLst>
          </p:cNvPr>
          <p:cNvSpPr>
            <a:spLocks noGrp="1"/>
          </p:cNvSpPr>
          <p:nvPr>
            <p:ph type="sldNum" sz="quarter" idx="4"/>
          </p:nvPr>
        </p:nvSpPr>
        <p:spPr/>
        <p:txBody>
          <a:bodyPr/>
          <a:lstStyle/>
          <a:p>
            <a:r>
              <a:rPr lang="en-US"/>
              <a:t>|   </a:t>
            </a:r>
            <a:fld id="{D7A593A7-184A-6D43-8A36-702213271FF9}" type="slidenum">
              <a:rPr lang="en-US" smtClean="0"/>
              <a:pPr/>
              <a:t>8</a:t>
            </a:fld>
            <a:endParaRPr lang="en-US"/>
          </a:p>
        </p:txBody>
      </p:sp>
      <p:sp>
        <p:nvSpPr>
          <p:cNvPr id="7" name="Content Placeholder 6">
            <a:extLst>
              <a:ext uri="{FF2B5EF4-FFF2-40B4-BE49-F238E27FC236}">
                <a16:creationId xmlns:a16="http://schemas.microsoft.com/office/drawing/2014/main" id="{07B1A84A-3FF6-4425-9876-D066F4A933F5}"/>
              </a:ext>
            </a:extLst>
          </p:cNvPr>
          <p:cNvSpPr>
            <a:spLocks noGrp="1"/>
          </p:cNvSpPr>
          <p:nvPr>
            <p:ph idx="4294967295"/>
          </p:nvPr>
        </p:nvSpPr>
        <p:spPr>
          <a:xfrm>
            <a:off x="383118" y="1189636"/>
            <a:ext cx="11425767" cy="4979141"/>
          </a:xfrm>
        </p:spPr>
        <p:txBody>
          <a:bodyPr/>
          <a:lstStyle/>
          <a:p>
            <a:pPr>
              <a:buClr>
                <a:schemeClr val="accent1"/>
              </a:buClr>
              <a:buFont typeface="Arial" panose="020B0604020202020204" pitchFamily="34" charset="0"/>
              <a:buChar char="•"/>
            </a:pPr>
            <a:r>
              <a:rPr lang="en-GB" sz="2400" dirty="0">
                <a:solidFill>
                  <a:schemeClr val="bg2"/>
                </a:solidFill>
                <a:latin typeface="Arial" panose="020B0604020202020204" pitchFamily="34" charset="0"/>
              </a:rPr>
              <a:t>What does the course cover?</a:t>
            </a:r>
          </a:p>
          <a:p>
            <a:pPr lvl="0">
              <a:lnSpc>
                <a:spcPct val="100000"/>
              </a:lnSpc>
              <a:buClr>
                <a:schemeClr val="accent1"/>
              </a:buClr>
              <a:buFont typeface="Arial" panose="020B0604020202020204" pitchFamily="34" charset="0"/>
              <a:buChar char="•"/>
            </a:pPr>
            <a:r>
              <a:rPr lang="en-GB" sz="2400" dirty="0">
                <a:solidFill>
                  <a:schemeClr val="bg2"/>
                </a:solidFill>
                <a:latin typeface="Arial" panose="020B0604020202020204" pitchFamily="34" charset="0"/>
              </a:rPr>
              <a:t>Courses with the same title may be very different. </a:t>
            </a:r>
          </a:p>
          <a:p>
            <a:pPr lvl="0">
              <a:lnSpc>
                <a:spcPct val="100000"/>
              </a:lnSpc>
              <a:buClr>
                <a:schemeClr val="accent1"/>
              </a:buClr>
              <a:buFont typeface="Arial" panose="020B0604020202020204" pitchFamily="34" charset="0"/>
              <a:buChar char="•"/>
            </a:pPr>
            <a:r>
              <a:rPr lang="en-US" sz="2400" dirty="0">
                <a:solidFill>
                  <a:schemeClr val="bg2"/>
                </a:solidFill>
                <a:latin typeface="Arial" panose="020B0604020202020204" pitchFamily="34" charset="0"/>
              </a:rPr>
              <a:t>Look carefully at the core course content, and the range of optional studies/modules available. </a:t>
            </a:r>
          </a:p>
          <a:p>
            <a:pPr lvl="0">
              <a:lnSpc>
                <a:spcPct val="100000"/>
              </a:lnSpc>
              <a:buClr>
                <a:schemeClr val="accent1"/>
              </a:buClr>
              <a:buFont typeface="Arial" panose="020B0604020202020204" pitchFamily="34" charset="0"/>
              <a:buChar char="•"/>
            </a:pPr>
            <a:r>
              <a:rPr lang="en-US" sz="2400" dirty="0">
                <a:solidFill>
                  <a:schemeClr val="bg2"/>
                </a:solidFill>
                <a:latin typeface="Arial" panose="020B0604020202020204" pitchFamily="34" charset="0"/>
              </a:rPr>
              <a:t>Which modules are the most interesting and relevant to your career aspirations?</a:t>
            </a:r>
          </a:p>
          <a:p>
            <a:pPr lvl="0">
              <a:lnSpc>
                <a:spcPct val="100000"/>
              </a:lnSpc>
              <a:buClr>
                <a:schemeClr val="accent1"/>
              </a:buClr>
              <a:buFont typeface="Arial" panose="020B0604020202020204" pitchFamily="34" charset="0"/>
              <a:buChar char="•"/>
            </a:pPr>
            <a:r>
              <a:rPr lang="en-US" sz="2400" dirty="0">
                <a:solidFill>
                  <a:schemeClr val="bg2"/>
                </a:solidFill>
                <a:latin typeface="Arial" panose="020B0604020202020204" pitchFamily="34" charset="0"/>
              </a:rPr>
              <a:t>See if the course or university/college offers any internship, placement, or study abroad opportunities.</a:t>
            </a:r>
          </a:p>
          <a:p>
            <a:pPr lvl="0">
              <a:lnSpc>
                <a:spcPct val="100000"/>
              </a:lnSpc>
              <a:buClr>
                <a:schemeClr val="accent1"/>
              </a:buClr>
              <a:buFont typeface="Arial" panose="020B0604020202020204" pitchFamily="34" charset="0"/>
              <a:buChar char="•"/>
            </a:pPr>
            <a:r>
              <a:rPr lang="en-US" sz="2400" dirty="0">
                <a:solidFill>
                  <a:schemeClr val="bg2"/>
                </a:solidFill>
                <a:latin typeface="Arial" panose="020B0604020202020204" pitchFamily="34" charset="0"/>
              </a:rPr>
              <a:t>How is the course taught </a:t>
            </a:r>
            <a:r>
              <a:rPr lang="en-GB" sz="2400" dirty="0">
                <a:solidFill>
                  <a:schemeClr val="bg2"/>
                </a:solidFill>
                <a:latin typeface="Arial" panose="020B0604020202020204" pitchFamily="34" charset="0"/>
              </a:rPr>
              <a:t>–</a:t>
            </a:r>
            <a:r>
              <a:rPr lang="en-US" sz="2400" dirty="0">
                <a:solidFill>
                  <a:schemeClr val="bg2"/>
                </a:solidFill>
                <a:latin typeface="Arial" panose="020B0604020202020204" pitchFamily="34" charset="0"/>
              </a:rPr>
              <a:t> structured teaching, or more independent research? How many lectures are there, and how much group work will be done in seminars?</a:t>
            </a:r>
          </a:p>
          <a:p>
            <a:pPr lvl="0">
              <a:lnSpc>
                <a:spcPct val="100000"/>
              </a:lnSpc>
              <a:buClr>
                <a:schemeClr val="accent1"/>
              </a:buClr>
              <a:buFont typeface="Arial" panose="020B0604020202020204" pitchFamily="34" charset="0"/>
              <a:buChar char="•"/>
            </a:pPr>
            <a:r>
              <a:rPr lang="en-US" sz="2400" dirty="0">
                <a:solidFill>
                  <a:schemeClr val="bg2"/>
                </a:solidFill>
                <a:latin typeface="Arial" panose="020B0604020202020204" pitchFamily="34" charset="0"/>
              </a:rPr>
              <a:t>How is the course assessed?</a:t>
            </a:r>
          </a:p>
          <a:p>
            <a:pPr marL="0" indent="0">
              <a:buNone/>
            </a:pPr>
            <a:endParaRPr lang="en-GB" sz="2133" dirty="0">
              <a:solidFill>
                <a:schemeClr val="bg2"/>
              </a:solidFill>
            </a:endParaRPr>
          </a:p>
        </p:txBody>
      </p:sp>
      <p:sp>
        <p:nvSpPr>
          <p:cNvPr id="3" name="Title 2">
            <a:extLst>
              <a:ext uri="{FF2B5EF4-FFF2-40B4-BE49-F238E27FC236}">
                <a16:creationId xmlns:a16="http://schemas.microsoft.com/office/drawing/2014/main" id="{29FD51D6-BBD9-420F-86CC-B7F50717FF69}"/>
              </a:ext>
            </a:extLst>
          </p:cNvPr>
          <p:cNvSpPr>
            <a:spLocks noGrp="1"/>
          </p:cNvSpPr>
          <p:nvPr>
            <p:ph type="title" idx="4294967295"/>
          </p:nvPr>
        </p:nvSpPr>
        <p:spPr>
          <a:xfrm>
            <a:off x="388675" y="56511"/>
            <a:ext cx="10147300" cy="1358900"/>
          </a:xfrm>
        </p:spPr>
        <p:txBody>
          <a:bodyPr/>
          <a:lstStyle/>
          <a:p>
            <a:r>
              <a:rPr lang="en-GB" dirty="0">
                <a:solidFill>
                  <a:schemeClr val="bg2"/>
                </a:solidFill>
                <a:latin typeface="Roboto "/>
              </a:rPr>
              <a:t>Choosing the right course to study</a:t>
            </a:r>
          </a:p>
        </p:txBody>
      </p:sp>
    </p:spTree>
    <p:extLst>
      <p:ext uri="{BB962C8B-B14F-4D97-AF65-F5344CB8AC3E}">
        <p14:creationId xmlns:p14="http://schemas.microsoft.com/office/powerpoint/2010/main" val="367717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D4E3F42-BBAE-48D6-96E5-DC156A1BA6F2}"/>
              </a:ext>
            </a:extLst>
          </p:cNvPr>
          <p:cNvSpPr txBox="1">
            <a:spLocks/>
          </p:cNvSpPr>
          <p:nvPr/>
        </p:nvSpPr>
        <p:spPr>
          <a:xfrm>
            <a:off x="383122" y="426231"/>
            <a:ext cx="11529672" cy="1316564"/>
          </a:xfrm>
          <a:prstGeom prst="rect">
            <a:avLst/>
          </a:prstGeom>
        </p:spPr>
        <p:txBody>
          <a:bodyPr/>
          <a:lstStyle>
            <a:lvl1pPr marL="0" marR="0" lvl="0" indent="0" algn="l" defTabSz="685800" rtl="0" fontAlgn="auto" hangingPunct="1">
              <a:lnSpc>
                <a:spcPct val="90000"/>
              </a:lnSpc>
              <a:spcBef>
                <a:spcPts val="0"/>
              </a:spcBef>
              <a:spcAft>
                <a:spcPts val="0"/>
              </a:spcAft>
              <a:buNone/>
              <a:tabLst/>
              <a:defRPr lang="en-GB" sz="3600" b="1" i="0" u="none" strike="noStrike" kern="1200" cap="none" spc="0" baseline="0">
                <a:solidFill>
                  <a:srgbClr val="1F2834"/>
                </a:solidFill>
                <a:uFillTx/>
                <a:latin typeface="Calibri"/>
              </a:defRPr>
            </a:lvl1pPr>
          </a:lstStyle>
          <a:p>
            <a:r>
              <a:rPr lang="en-US" sz="4800" dirty="0">
                <a:solidFill>
                  <a:schemeClr val="bg2"/>
                </a:solidFill>
                <a:latin typeface="Roboto "/>
              </a:rPr>
              <a:t>Completing the UCAS application</a:t>
            </a:r>
          </a:p>
        </p:txBody>
      </p:sp>
      <p:graphicFrame>
        <p:nvGraphicFramePr>
          <p:cNvPr id="7" name="Diagram 6">
            <a:extLst>
              <a:ext uri="{FF2B5EF4-FFF2-40B4-BE49-F238E27FC236}">
                <a16:creationId xmlns:a16="http://schemas.microsoft.com/office/drawing/2014/main" id="{9C78A0A7-60D0-4266-9D1D-293B5DF17019}"/>
              </a:ext>
            </a:extLst>
          </p:cNvPr>
          <p:cNvGraphicFramePr>
            <a:graphicFrameLocks noGrp="1" noDrilldown="1" noMove="1" noResize="1"/>
          </p:cNvGraphicFramePr>
          <p:nvPr/>
        </p:nvGraphicFramePr>
        <p:xfrm>
          <a:off x="111487" y="1280899"/>
          <a:ext cx="11801307" cy="5577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4">
            <a:extLst>
              <a:ext uri="{FF2B5EF4-FFF2-40B4-BE49-F238E27FC236}">
                <a16:creationId xmlns:a16="http://schemas.microsoft.com/office/drawing/2014/main" id="{63853A09-4349-4FA2-936E-A205AF5E0D32}"/>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FFFFFF"/>
                </a:solidFill>
                <a:latin typeface="Calibri"/>
              </a:rPr>
              <a:t>Security marking: </a:t>
            </a:r>
            <a:r>
              <a:rPr lang="en-US" sz="1200" b="1" dirty="0">
                <a:solidFill>
                  <a:srgbClr val="FFFFFF"/>
                </a:solidFill>
                <a:latin typeface="Calibri"/>
              </a:rPr>
              <a:t>PUBLIC</a:t>
            </a:r>
          </a:p>
        </p:txBody>
      </p:sp>
      <p:sp>
        <p:nvSpPr>
          <p:cNvPr id="3" name="Date Placeholder 4">
            <a:extLst>
              <a:ext uri="{FF2B5EF4-FFF2-40B4-BE49-F238E27FC236}">
                <a16:creationId xmlns:a16="http://schemas.microsoft.com/office/drawing/2014/main" id="{815C06A6-8E2B-429D-AF71-D52AD3D43AFD}"/>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193DE345-8F43-47DB-BE69-B6858E68CFBF}" type="datetime4">
              <a:rPr lang="en-GB" sz="1200">
                <a:solidFill>
                  <a:srgbClr val="FFFFFF"/>
                </a:solidFill>
                <a:latin typeface="Calibri"/>
              </a:rPr>
              <a:pPr algn="r" defTabSz="609585">
                <a:defRPr sz="1800" b="0" i="0" u="none" strike="noStrike" kern="0" cap="none" spc="0" baseline="0">
                  <a:solidFill>
                    <a:srgbClr val="000000"/>
                  </a:solidFill>
                  <a:uFillTx/>
                </a:defRPr>
              </a:pPr>
              <a:t>24 September 2025</a:t>
            </a:fld>
            <a:endParaRPr lang="en-US" sz="1200" dirty="0">
              <a:solidFill>
                <a:srgbClr val="FFFFFF"/>
              </a:solidFill>
              <a:latin typeface="Calibri"/>
            </a:endParaRPr>
          </a:p>
        </p:txBody>
      </p:sp>
      <p:sp>
        <p:nvSpPr>
          <p:cNvPr id="4" name="Slide Number Placeholder 6">
            <a:extLst>
              <a:ext uri="{FF2B5EF4-FFF2-40B4-BE49-F238E27FC236}">
                <a16:creationId xmlns:a16="http://schemas.microsoft.com/office/drawing/2014/main" id="{9DE8F7AA-124D-4846-9395-B63174DC1FD8}"/>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FFFFFF"/>
                </a:solidFill>
                <a:latin typeface="Calibri"/>
              </a:rPr>
              <a:t>|   </a:t>
            </a:r>
            <a:fld id="{A2F8606F-E88B-417C-9A1B-095B832E158D}" type="slidenum">
              <a:rPr sz="1200">
                <a:solidFill>
                  <a:srgbClr val="FFFFFF"/>
                </a:solidFill>
                <a:latin typeface="Calibri"/>
              </a:rPr>
              <a:pPr defTabSz="609585">
                <a:defRPr sz="1800" b="0" i="0" u="none" strike="noStrike" kern="0" cap="none" spc="0" baseline="0">
                  <a:solidFill>
                    <a:srgbClr val="000000"/>
                  </a:solidFill>
                  <a:uFillTx/>
                </a:defRPr>
              </a:pPr>
              <a:t>9</a:t>
            </a:fld>
            <a:endParaRPr lang="en-US" sz="1200" dirty="0">
              <a:solidFill>
                <a:srgbClr val="FFFFFF"/>
              </a:solidFill>
              <a:latin typeface="Calibri"/>
            </a:endParaRPr>
          </a:p>
        </p:txBody>
      </p:sp>
      <p:sp>
        <p:nvSpPr>
          <p:cNvPr id="8" name="Rounded Rectangle 7"/>
          <p:cNvSpPr/>
          <p:nvPr/>
        </p:nvSpPr>
        <p:spPr>
          <a:xfrm>
            <a:off x="1195563" y="1280898"/>
            <a:ext cx="9083040" cy="1394451"/>
          </a:xfrm>
          <a:prstGeom prst="roundRect">
            <a:avLst/>
          </a:prstGeom>
          <a:solidFill>
            <a:srgbClr val="C4B4F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All students’ applications are checked by the Sixth Form Team before being sent off to UCAS. We sit down with the student and review their application- checking the course they have applied for, the entry requirements needed in comparison to their predicted grades &amp; go through their reference. Students are also asked to review their application for a final time independently and sign a consent form before we send it off.</a:t>
            </a:r>
          </a:p>
        </p:txBody>
      </p:sp>
    </p:spTree>
    <p:custDataLst>
      <p:tags r:id="rId1"/>
    </p:custDataLst>
    <p:extLst>
      <p:ext uri="{BB962C8B-B14F-4D97-AF65-F5344CB8AC3E}">
        <p14:creationId xmlns:p14="http://schemas.microsoft.com/office/powerpoint/2010/main" val="191959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029C20994994BAF71CB5139C0B4A6" ma:contentTypeVersion="13" ma:contentTypeDescription="Create a new document." ma:contentTypeScope="" ma:versionID="fd32bb9cd876030e762f9a57c94f855a">
  <xsd:schema xmlns:xsd="http://www.w3.org/2001/XMLSchema" xmlns:xs="http://www.w3.org/2001/XMLSchema" xmlns:p="http://schemas.microsoft.com/office/2006/metadata/properties" xmlns:ns2="85e71f75-1794-415f-b900-a113f17b89dc" xmlns:ns3="0491755e-f5dc-43c8-bb14-35ee65c1a03f" targetNamespace="http://schemas.microsoft.com/office/2006/metadata/properties" ma:root="true" ma:fieldsID="04f4bdd6074d69e6825ebb6cadc2eba7" ns2:_="" ns3:_="">
    <xsd:import namespace="85e71f75-1794-415f-b900-a113f17b89dc"/>
    <xsd:import namespace="0491755e-f5dc-43c8-bb14-35ee65c1a0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71f75-1794-415f-b900-a113f17b8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5dd292-09e7-4c1a-8a23-337b2dc44b8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1755e-f5dc-43c8-bb14-35ee65c1a03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3f7e7b4-4fcc-44ec-b06e-6b3afd7f137f}" ma:internalName="TaxCatchAll" ma:showField="CatchAllData" ma:web="0491755e-f5dc-43c8-bb14-35ee65c1a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e71f75-1794-415f-b900-a113f17b89dc">
      <Terms xmlns="http://schemas.microsoft.com/office/infopath/2007/PartnerControls"/>
    </lcf76f155ced4ddcb4097134ff3c332f>
    <TaxCatchAll xmlns="0491755e-f5dc-43c8-bb14-35ee65c1a0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8EF92B-B8FF-4DB3-AA68-30E2A51C3B78}"/>
</file>

<file path=customXml/itemProps2.xml><?xml version="1.0" encoding="utf-8"?>
<ds:datastoreItem xmlns:ds="http://schemas.openxmlformats.org/officeDocument/2006/customXml" ds:itemID="{A97307FF-9342-4938-BABB-303E8775918C}">
  <ds:schemaRefs>
    <ds:schemaRef ds:uri="http://schemas.microsoft.com/office/2006/metadata/properties"/>
    <ds:schemaRef ds:uri="http://schemas.microsoft.com/office/infopath/2007/PartnerControls"/>
    <ds:schemaRef ds:uri="1719b6a8-7b1b-4898-a5ac-8bbc41d39588"/>
    <ds:schemaRef ds:uri="888dfa22-7c97-48ae-90bd-e120207932f0"/>
  </ds:schemaRefs>
</ds:datastoreItem>
</file>

<file path=customXml/itemProps3.xml><?xml version="1.0" encoding="utf-8"?>
<ds:datastoreItem xmlns:ds="http://schemas.openxmlformats.org/officeDocument/2006/customXml" ds:itemID="{18A0F3A0-796A-4593-9699-DD476DCD1E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TotalTime>
  <Words>2392</Words>
  <Application>Microsoft Office PowerPoint</Application>
  <PresentationFormat>Widescreen</PresentationFormat>
  <Paragraphs>259</Paragraphs>
  <Slides>29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&amp;quot</vt:lpstr>
      <vt:lpstr>Aptos</vt:lpstr>
      <vt:lpstr>Aptos Display</vt:lpstr>
      <vt:lpstr>Arial</vt:lpstr>
      <vt:lpstr>Calibri</vt:lpstr>
      <vt:lpstr>Calibri Light</vt:lpstr>
      <vt:lpstr>Century Gothic</vt:lpstr>
      <vt:lpstr>Roboto </vt:lpstr>
      <vt:lpstr>Segoe UI</vt:lpstr>
      <vt:lpstr>Office Theme</vt:lpstr>
      <vt:lpstr>Supporting successful next steps Parents’ Information Evening</vt:lpstr>
      <vt:lpstr>Parent Information: Good habits Getting stuff done Goals and systems</vt:lpstr>
      <vt:lpstr>UCAS 2025-26 Parent Information</vt:lpstr>
      <vt:lpstr>What is UCAS? </vt:lpstr>
      <vt:lpstr>PowerPoint Presentation</vt:lpstr>
      <vt:lpstr>Key facts</vt:lpstr>
      <vt:lpstr>Choosing the right place to study</vt:lpstr>
      <vt:lpstr>Choosing the right course to study</vt:lpstr>
      <vt:lpstr>PowerPoint Presentation</vt:lpstr>
      <vt:lpstr>Decisions</vt:lpstr>
      <vt:lpstr>Tracking applications</vt:lpstr>
      <vt:lpstr>Replies to offers</vt:lpstr>
      <vt:lpstr>What can students  be doing?</vt:lpstr>
      <vt:lpstr> Student finance</vt:lpstr>
      <vt:lpstr> Student finance</vt:lpstr>
      <vt:lpstr> Student finance</vt:lpstr>
      <vt:lpstr> Student finance</vt:lpstr>
      <vt:lpstr>Considering other  Post-18 options</vt:lpstr>
      <vt:lpstr>PowerPoint Presentation</vt:lpstr>
      <vt:lpstr>PowerPoint Presentation</vt:lpstr>
      <vt:lpstr>PowerPoint Presentation</vt:lpstr>
      <vt:lpstr>PowerPoint Presentation</vt:lpstr>
      <vt:lpstr>Where/how to find an apprenticeship</vt:lpstr>
      <vt:lpstr>The application process</vt:lpstr>
      <vt:lpstr>Want a job rather than an apprenticeship. Here are a few places to look…</vt:lpstr>
      <vt:lpstr>For jobs and apprenticeships students need…</vt:lpstr>
      <vt:lpstr>Top tips</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Child</dc:creator>
  <cp:lastModifiedBy>vikimciver</cp:lastModifiedBy>
  <cp:revision>4</cp:revision>
  <dcterms:created xsi:type="dcterms:W3CDTF">2025-09-05T12:42:46Z</dcterms:created>
  <dcterms:modified xsi:type="dcterms:W3CDTF">2025-09-24T08:14:00Z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0x0101003DB029C20994994BAF71CB5139C0B4A6</vt:lpwstr>
  </property>
  <property fmtid="{D5CDD505-2E9C-101B-9397-08002B2CF9AE}" pid="3" name="MediaServiceImageTags">
    <vt:lpwstr/>
  </property>
</Properties>
</file>